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367" r:id="rId3"/>
    <p:sldId id="345" r:id="rId4"/>
    <p:sldId id="259" r:id="rId5"/>
    <p:sldId id="299" r:id="rId6"/>
    <p:sldId id="311" r:id="rId7"/>
    <p:sldId id="312" r:id="rId8"/>
    <p:sldId id="347" r:id="rId9"/>
    <p:sldId id="348" r:id="rId10"/>
    <p:sldId id="300" r:id="rId11"/>
    <p:sldId id="341" r:id="rId12"/>
    <p:sldId id="301" r:id="rId13"/>
    <p:sldId id="302" r:id="rId14"/>
    <p:sldId id="313" r:id="rId15"/>
    <p:sldId id="303" r:id="rId16"/>
    <p:sldId id="304" r:id="rId17"/>
    <p:sldId id="349" r:id="rId18"/>
    <p:sldId id="350" r:id="rId19"/>
    <p:sldId id="352" r:id="rId20"/>
    <p:sldId id="351" r:id="rId21"/>
    <p:sldId id="353" r:id="rId22"/>
    <p:sldId id="354" r:id="rId23"/>
    <p:sldId id="258" r:id="rId24"/>
    <p:sldId id="310" r:id="rId25"/>
    <p:sldId id="318" r:id="rId26"/>
    <p:sldId id="305" r:id="rId27"/>
    <p:sldId id="306" r:id="rId28"/>
    <p:sldId id="307" r:id="rId29"/>
    <p:sldId id="308" r:id="rId30"/>
    <p:sldId id="314" r:id="rId31"/>
    <p:sldId id="315" r:id="rId32"/>
    <p:sldId id="316" r:id="rId33"/>
    <p:sldId id="317" r:id="rId34"/>
    <p:sldId id="365" r:id="rId35"/>
    <p:sldId id="364" r:id="rId36"/>
    <p:sldId id="298" r:id="rId37"/>
    <p:sldId id="335" r:id="rId38"/>
    <p:sldId id="370" r:id="rId39"/>
    <p:sldId id="333" r:id="rId40"/>
    <p:sldId id="368" r:id="rId41"/>
    <p:sldId id="369" r:id="rId42"/>
    <p:sldId id="346" r:id="rId43"/>
    <p:sldId id="366" r:id="rId44"/>
    <p:sldId id="356" r:id="rId45"/>
    <p:sldId id="357" r:id="rId46"/>
    <p:sldId id="358" r:id="rId47"/>
    <p:sldId id="359" r:id="rId48"/>
    <p:sldId id="360" r:id="rId49"/>
    <p:sldId id="361" r:id="rId50"/>
    <p:sldId id="362" r:id="rId51"/>
    <p:sldId id="363" r:id="rId52"/>
    <p:sldId id="355" r:id="rId53"/>
    <p:sldId id="371" r:id="rId54"/>
    <p:sldId id="332" r:id="rId55"/>
    <p:sldId id="342" r:id="rId56"/>
    <p:sldId id="337" r:id="rId57"/>
    <p:sldId id="334" r:id="rId58"/>
    <p:sldId id="338" r:id="rId59"/>
    <p:sldId id="297" r:id="rId60"/>
    <p:sldId id="339" r:id="rId61"/>
    <p:sldId id="319" r:id="rId62"/>
    <p:sldId id="320" r:id="rId63"/>
    <p:sldId id="321" r:id="rId64"/>
    <p:sldId id="330" r:id="rId65"/>
    <p:sldId id="327" r:id="rId66"/>
    <p:sldId id="344" r:id="rId67"/>
    <p:sldId id="331" r:id="rId68"/>
    <p:sldId id="329" r:id="rId69"/>
    <p:sldId id="328" r:id="rId70"/>
    <p:sldId id="326" r:id="rId71"/>
    <p:sldId id="33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F79F9-2E6F-4F45-A49B-041EE216E270}" type="datetimeFigureOut">
              <a:rPr lang="en-US" smtClean="0"/>
              <a:t>11/29/21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8285D-E998-6046-AA12-7C4D8E756D36}" type="slidenum">
              <a:rPr lang="en-US" smtClean="0"/>
              <a:t>‹#›</a:t>
            </a:fld>
            <a:endParaRPr lang="en-US"/>
          </a:p>
        </p:txBody>
      </p:sp>
    </p:spTree>
    <p:extLst>
      <p:ext uri="{BB962C8B-B14F-4D97-AF65-F5344CB8AC3E}">
        <p14:creationId xmlns:p14="http://schemas.microsoft.com/office/powerpoint/2010/main" val="113608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96b01cec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96b01cec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can’t complete the steps in a transaction?</a:t>
            </a:r>
          </a:p>
        </p:txBody>
      </p:sp>
    </p:spTree>
    <p:extLst>
      <p:ext uri="{BB962C8B-B14F-4D97-AF65-F5344CB8AC3E}">
        <p14:creationId xmlns:p14="http://schemas.microsoft.com/office/powerpoint/2010/main" val="82770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96b01cec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96b01cec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27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mostly flows – Inbox to Outbox, with limited need to hustle where we our transformation cannot be complete without information ‘now’. Even if we have to ask someone else, that can often still be asynchronous if no one is ‘waiting’ on the line.</a:t>
            </a:r>
          </a:p>
        </p:txBody>
      </p:sp>
    </p:spTree>
    <p:extLst>
      <p:ext uri="{BB962C8B-B14F-4D97-AF65-F5344CB8AC3E}">
        <p14:creationId xmlns:p14="http://schemas.microsoft.com/office/powerpoint/2010/main" val="292441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you use these insights. Event Storming shows one way of doing it</a:t>
            </a:r>
          </a:p>
        </p:txBody>
      </p:sp>
    </p:spTree>
    <p:extLst>
      <p:ext uri="{BB962C8B-B14F-4D97-AF65-F5344CB8AC3E}">
        <p14:creationId xmlns:p14="http://schemas.microsoft.com/office/powerpoint/2010/main" val="43184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Event Storming like FBP refocuses on Information Packets and processes that transform them</a:t>
            </a:r>
          </a:p>
        </p:txBody>
      </p:sp>
    </p:spTree>
    <p:extLst>
      <p:ext uri="{BB962C8B-B14F-4D97-AF65-F5344CB8AC3E}">
        <p14:creationId xmlns:p14="http://schemas.microsoft.com/office/powerpoint/2010/main" val="138855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result of the increased detail, there is increased cost</a:t>
            </a:r>
          </a:p>
        </p:txBody>
      </p:sp>
    </p:spTree>
    <p:extLst>
      <p:ext uri="{BB962C8B-B14F-4D97-AF65-F5344CB8AC3E}">
        <p14:creationId xmlns:p14="http://schemas.microsoft.com/office/powerpoint/2010/main" val="371055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Too many ‘microservices’ becomes a problem as it becomes too hard to understand the promises that they make to each other. So we need to group components within microservices that server whole domains that can ‘flow’</a:t>
            </a:r>
          </a:p>
        </p:txBody>
      </p:sp>
    </p:spTree>
    <p:extLst>
      <p:ext uri="{BB962C8B-B14F-4D97-AF65-F5344CB8AC3E}">
        <p14:creationId xmlns:p14="http://schemas.microsoft.com/office/powerpoint/2010/main" val="3661347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between subnets can easily flow. Work within subnets flows too, though here we occasionally hustle, but even then, we may wrap that work more reliably with flow</a:t>
            </a:r>
          </a:p>
        </p:txBody>
      </p:sp>
    </p:spTree>
    <p:extLst>
      <p:ext uri="{BB962C8B-B14F-4D97-AF65-F5344CB8AC3E}">
        <p14:creationId xmlns:p14="http://schemas.microsoft.com/office/powerpoint/2010/main" val="178180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28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047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9850e7b1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9850e7b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17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we must think about the complexity of promises, too many components will make it hard for us to understand how to make flow reliable. Subnets are </a:t>
            </a:r>
            <a:r>
              <a:rPr lang="en-US" dirty="0" err="1"/>
              <a:t>superagents</a:t>
            </a:r>
            <a:r>
              <a:rPr lang="en-US" dirty="0"/>
              <a:t>, that let us make external promises instead of exposing internal promises which reduce the complexity of how we trust.</a:t>
            </a:r>
          </a:p>
        </p:txBody>
      </p:sp>
    </p:spTree>
    <p:extLst>
      <p:ext uri="{BB962C8B-B14F-4D97-AF65-F5344CB8AC3E}">
        <p14:creationId xmlns:p14="http://schemas.microsoft.com/office/powerpoint/2010/main" val="38931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of you may be too young to remember when you had an inbox for work to do and an outbox for work that was done at your desk and a mail cart that did the rounds moving work from outboxes to other inboxes – the mail room was once the “Kafka broker” of the enterprise, and its where I had my first ever job.</a:t>
            </a:r>
          </a:p>
        </p:txBody>
      </p:sp>
    </p:spTree>
    <p:extLst>
      <p:ext uri="{BB962C8B-B14F-4D97-AF65-F5344CB8AC3E}">
        <p14:creationId xmlns:p14="http://schemas.microsoft.com/office/powerpoint/2010/main" val="225960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185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can’t complete the steps in a transaction?</a:t>
            </a:r>
          </a:p>
        </p:txBody>
      </p:sp>
    </p:spTree>
    <p:extLst>
      <p:ext uri="{BB962C8B-B14F-4D97-AF65-F5344CB8AC3E}">
        <p14:creationId xmlns:p14="http://schemas.microsoft.com/office/powerpoint/2010/main" val="2771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D627-3BDA-7341-A88A-A95FA26DF3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735C573-5B16-0247-B6D3-95E0E57F6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54C0344-0D56-AE49-B9B2-CE5B6363CC3E}"/>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1057B4C4-EAFB-BF4C-BC51-8DCCFFDBD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2C5B3-73F9-4946-A9B0-DB6E7E2498A5}"/>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6542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7045-501C-8D4F-8B10-D6E43A7493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C0F69C-69E6-4D40-96BA-787405F16C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07C785-78BA-6143-B473-07BF2DAB3E13}"/>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F4CB2FF3-A32D-DB48-AB63-8C9DC85F4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6A3A-12C8-7847-8CB7-C6CD3BE12F8C}"/>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239635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B7EF42-B831-D245-AB25-5E5CC5206B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52AF94-8BF2-9C4A-B73E-0E2CB65EC8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FB55EA-368C-6847-9891-1736383D1D01}"/>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F204EA53-8591-EC48-8A6A-F256C1A5B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B5380-4CF3-8944-8550-A2D71DB28E9C}"/>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449992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8909534" y="6101534"/>
            <a:ext cx="2977967" cy="457367"/>
          </a:xfrm>
          <a:prstGeom prst="rect">
            <a:avLst/>
          </a:prstGeom>
          <a:noFill/>
          <a:ln>
            <a:noFill/>
          </a:ln>
        </p:spPr>
      </p:pic>
      <p:sp>
        <p:nvSpPr>
          <p:cNvPr id="21" name="Google Shape;21;p4"/>
          <p:cNvSpPr txBox="1">
            <a:spLocks noGrp="1"/>
          </p:cNvSpPr>
          <p:nvPr>
            <p:ph type="title"/>
          </p:nvPr>
        </p:nvSpPr>
        <p:spPr>
          <a:xfrm>
            <a:off x="413704" y="346689"/>
            <a:ext cx="112136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933">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3502789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heading slide - Teal">
  <p:cSld name="Subheading slide - Teal">
    <p:bg>
      <p:bgPr>
        <a:solidFill>
          <a:schemeClr val="accent2"/>
        </a:solidFill>
        <a:effectLst/>
      </p:bgPr>
    </p:bg>
    <p:spTree>
      <p:nvGrpSpPr>
        <p:cNvPr id="1" name="Shape 35"/>
        <p:cNvGrpSpPr/>
        <p:nvPr/>
      </p:nvGrpSpPr>
      <p:grpSpPr>
        <a:xfrm>
          <a:off x="0" y="0"/>
          <a:ext cx="0" cy="0"/>
          <a:chOff x="0" y="0"/>
          <a:chExt cx="0" cy="0"/>
        </a:xfrm>
      </p:grpSpPr>
      <p:pic>
        <p:nvPicPr>
          <p:cNvPr id="36" name="Google Shape;36;p9"/>
          <p:cNvPicPr preferRelativeResize="0"/>
          <p:nvPr/>
        </p:nvPicPr>
        <p:blipFill>
          <a:blip r:embed="rId2">
            <a:alphaModFix/>
          </a:blip>
          <a:stretch>
            <a:fillRect/>
          </a:stretch>
        </p:blipFill>
        <p:spPr>
          <a:xfrm>
            <a:off x="8909533" y="6102700"/>
            <a:ext cx="2965835" cy="455533"/>
          </a:xfrm>
          <a:prstGeom prst="rect">
            <a:avLst/>
          </a:prstGeom>
          <a:noFill/>
          <a:ln>
            <a:noFill/>
          </a:ln>
        </p:spPr>
      </p:pic>
      <p:sp>
        <p:nvSpPr>
          <p:cNvPr id="37" name="Google Shape;37;p9"/>
          <p:cNvSpPr txBox="1">
            <a:spLocks noGrp="1"/>
          </p:cNvSpPr>
          <p:nvPr>
            <p:ph type="title"/>
          </p:nvPr>
        </p:nvSpPr>
        <p:spPr>
          <a:xfrm>
            <a:off x="413699" y="319367"/>
            <a:ext cx="11343200" cy="741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1pPr>
            <a:lvl2pPr lvl="1"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2pPr>
            <a:lvl3pPr lvl="2"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3pPr>
            <a:lvl4pPr lvl="3"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4pPr>
            <a:lvl5pPr lvl="4"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5pPr>
            <a:lvl6pPr lvl="5"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6pPr>
            <a:lvl7pPr lvl="6"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7pPr>
            <a:lvl8pPr lvl="7"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8pPr>
            <a:lvl9pPr lvl="8"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9pPr>
          </a:lstStyle>
          <a:p>
            <a:endParaRPr/>
          </a:p>
        </p:txBody>
      </p:sp>
      <p:sp>
        <p:nvSpPr>
          <p:cNvPr id="38" name="Google Shape;38;p9"/>
          <p:cNvSpPr txBox="1">
            <a:spLocks noGrp="1"/>
          </p:cNvSpPr>
          <p:nvPr>
            <p:ph type="title" idx="2"/>
          </p:nvPr>
        </p:nvSpPr>
        <p:spPr>
          <a:xfrm>
            <a:off x="413700" y="1000051"/>
            <a:ext cx="11343200" cy="50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1600"/>
              <a:buFont typeface="Inter-Regular"/>
              <a:buChar char="●"/>
              <a:defRPr sz="2133">
                <a:solidFill>
                  <a:srgbClr val="FFFFFF"/>
                </a:solidFill>
                <a:latin typeface="Inter-Regular"/>
                <a:ea typeface="Inter-Regular"/>
                <a:cs typeface="Inter-Regular"/>
                <a:sym typeface="Inter-Regular"/>
              </a:defRPr>
            </a:lvl1pPr>
            <a:lvl2pPr lvl="1" rtl="0">
              <a:spcBef>
                <a:spcPts val="0"/>
              </a:spcBef>
              <a:spcAft>
                <a:spcPts val="0"/>
              </a:spcAft>
              <a:buSzPts val="1600"/>
              <a:buFont typeface="Inter-Regular"/>
              <a:buChar char="○"/>
              <a:defRPr sz="2133">
                <a:latin typeface="Inter-Regular"/>
                <a:ea typeface="Inter-Regular"/>
                <a:cs typeface="Inter-Regular"/>
                <a:sym typeface="Inter-Regular"/>
              </a:defRPr>
            </a:lvl2pPr>
            <a:lvl3pPr lvl="2" rtl="0">
              <a:spcBef>
                <a:spcPts val="0"/>
              </a:spcBef>
              <a:spcAft>
                <a:spcPts val="0"/>
              </a:spcAft>
              <a:buSzPts val="1600"/>
              <a:buFont typeface="Inter-Regular"/>
              <a:buChar char="■"/>
              <a:defRPr sz="2133">
                <a:latin typeface="Inter-Regular"/>
                <a:ea typeface="Inter-Regular"/>
                <a:cs typeface="Inter-Regular"/>
                <a:sym typeface="Inter-Regular"/>
              </a:defRPr>
            </a:lvl3pPr>
            <a:lvl4pPr lvl="3" rtl="0">
              <a:spcBef>
                <a:spcPts val="0"/>
              </a:spcBef>
              <a:spcAft>
                <a:spcPts val="0"/>
              </a:spcAft>
              <a:buSzPts val="1600"/>
              <a:buFont typeface="Inter-Regular"/>
              <a:buChar char="●"/>
              <a:defRPr sz="2133">
                <a:latin typeface="Inter-Regular"/>
                <a:ea typeface="Inter-Regular"/>
                <a:cs typeface="Inter-Regular"/>
                <a:sym typeface="Inter-Regular"/>
              </a:defRPr>
            </a:lvl4pPr>
            <a:lvl5pPr lvl="4" rtl="0">
              <a:spcBef>
                <a:spcPts val="0"/>
              </a:spcBef>
              <a:spcAft>
                <a:spcPts val="0"/>
              </a:spcAft>
              <a:buSzPts val="1600"/>
              <a:buFont typeface="Inter-Regular"/>
              <a:buChar char="○"/>
              <a:defRPr sz="2133">
                <a:latin typeface="Inter-Regular"/>
                <a:ea typeface="Inter-Regular"/>
                <a:cs typeface="Inter-Regular"/>
                <a:sym typeface="Inter-Regular"/>
              </a:defRPr>
            </a:lvl5pPr>
            <a:lvl6pPr lvl="5" rtl="0">
              <a:spcBef>
                <a:spcPts val="0"/>
              </a:spcBef>
              <a:spcAft>
                <a:spcPts val="0"/>
              </a:spcAft>
              <a:buSzPts val="1600"/>
              <a:buFont typeface="Inter-Regular"/>
              <a:buChar char="■"/>
              <a:defRPr sz="2133">
                <a:latin typeface="Inter-Regular"/>
                <a:ea typeface="Inter-Regular"/>
                <a:cs typeface="Inter-Regular"/>
                <a:sym typeface="Inter-Regular"/>
              </a:defRPr>
            </a:lvl6pPr>
            <a:lvl7pPr lvl="6" rtl="0">
              <a:spcBef>
                <a:spcPts val="0"/>
              </a:spcBef>
              <a:spcAft>
                <a:spcPts val="0"/>
              </a:spcAft>
              <a:buSzPts val="1600"/>
              <a:buFont typeface="Inter-Regular"/>
              <a:buChar char="●"/>
              <a:defRPr sz="2133">
                <a:latin typeface="Inter-Regular"/>
                <a:ea typeface="Inter-Regular"/>
                <a:cs typeface="Inter-Regular"/>
                <a:sym typeface="Inter-Regular"/>
              </a:defRPr>
            </a:lvl7pPr>
            <a:lvl8pPr lvl="7" rtl="0">
              <a:spcBef>
                <a:spcPts val="0"/>
              </a:spcBef>
              <a:spcAft>
                <a:spcPts val="0"/>
              </a:spcAft>
              <a:buSzPts val="1600"/>
              <a:buFont typeface="Inter-Regular"/>
              <a:buChar char="○"/>
              <a:defRPr sz="2133">
                <a:latin typeface="Inter-Regular"/>
                <a:ea typeface="Inter-Regular"/>
                <a:cs typeface="Inter-Regular"/>
                <a:sym typeface="Inter-Regular"/>
              </a:defRPr>
            </a:lvl8pPr>
            <a:lvl9pPr lvl="8" rtl="0">
              <a:spcBef>
                <a:spcPts val="0"/>
              </a:spcBef>
              <a:spcAft>
                <a:spcPts val="0"/>
              </a:spcAft>
              <a:buSzPts val="1600"/>
              <a:buFont typeface="Inter-Regular"/>
              <a:buChar char="■"/>
              <a:defRPr sz="2133">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2029934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heading slide - Orange">
  <p:cSld name="Subheading slide - Orange">
    <p:bg>
      <p:bgPr>
        <a:solidFill>
          <a:srgbClr val="FF8000"/>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13699" y="319367"/>
            <a:ext cx="11343200" cy="741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1pPr>
            <a:lvl2pPr lvl="1"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2pPr>
            <a:lvl3pPr lvl="2"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3pPr>
            <a:lvl4pPr lvl="3"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4pPr>
            <a:lvl5pPr lvl="4"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5pPr>
            <a:lvl6pPr lvl="5"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6pPr>
            <a:lvl7pPr lvl="6"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7pPr>
            <a:lvl8pPr lvl="7"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8pPr>
            <a:lvl9pPr lvl="8" rtl="0">
              <a:spcBef>
                <a:spcPts val="0"/>
              </a:spcBef>
              <a:spcAft>
                <a:spcPts val="0"/>
              </a:spcAft>
              <a:buClr>
                <a:srgbClr val="FFFFFF"/>
              </a:buClr>
              <a:buSzPts val="3000"/>
              <a:buFont typeface="Inter-Regular"/>
              <a:buChar char="■"/>
              <a:defRPr sz="4000">
                <a:solidFill>
                  <a:srgbClr val="FFFFFF"/>
                </a:solidFill>
                <a:latin typeface="Inter-Regular"/>
                <a:ea typeface="Inter-Regular"/>
                <a:cs typeface="Inter-Regular"/>
                <a:sym typeface="Inter-Regular"/>
              </a:defRPr>
            </a:lvl9pPr>
          </a:lstStyle>
          <a:p>
            <a:endParaRPr/>
          </a:p>
        </p:txBody>
      </p:sp>
      <p:sp>
        <p:nvSpPr>
          <p:cNvPr id="33" name="Google Shape;33;p8"/>
          <p:cNvSpPr txBox="1">
            <a:spLocks noGrp="1"/>
          </p:cNvSpPr>
          <p:nvPr>
            <p:ph type="title" idx="2"/>
          </p:nvPr>
        </p:nvSpPr>
        <p:spPr>
          <a:xfrm>
            <a:off x="413700" y="1000051"/>
            <a:ext cx="11343200" cy="5036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1600"/>
              <a:buFont typeface="Inter-Regular"/>
              <a:buChar char="●"/>
              <a:defRPr sz="2133">
                <a:solidFill>
                  <a:srgbClr val="FFFFFF"/>
                </a:solidFill>
                <a:latin typeface="Inter-Regular"/>
                <a:ea typeface="Inter-Regular"/>
                <a:cs typeface="Inter-Regular"/>
                <a:sym typeface="Inter-Regular"/>
              </a:defRPr>
            </a:lvl1pPr>
            <a:lvl2pPr lvl="1" rtl="0">
              <a:spcBef>
                <a:spcPts val="0"/>
              </a:spcBef>
              <a:spcAft>
                <a:spcPts val="0"/>
              </a:spcAft>
              <a:buSzPts val="1600"/>
              <a:buFont typeface="Inter-Regular"/>
              <a:buChar char="○"/>
              <a:defRPr sz="2133">
                <a:latin typeface="Inter-Regular"/>
                <a:ea typeface="Inter-Regular"/>
                <a:cs typeface="Inter-Regular"/>
                <a:sym typeface="Inter-Regular"/>
              </a:defRPr>
            </a:lvl2pPr>
            <a:lvl3pPr lvl="2" rtl="0">
              <a:spcBef>
                <a:spcPts val="0"/>
              </a:spcBef>
              <a:spcAft>
                <a:spcPts val="0"/>
              </a:spcAft>
              <a:buSzPts val="1600"/>
              <a:buFont typeface="Inter-Regular"/>
              <a:buChar char="■"/>
              <a:defRPr sz="2133">
                <a:latin typeface="Inter-Regular"/>
                <a:ea typeface="Inter-Regular"/>
                <a:cs typeface="Inter-Regular"/>
                <a:sym typeface="Inter-Regular"/>
              </a:defRPr>
            </a:lvl3pPr>
            <a:lvl4pPr lvl="3" rtl="0">
              <a:spcBef>
                <a:spcPts val="0"/>
              </a:spcBef>
              <a:spcAft>
                <a:spcPts val="0"/>
              </a:spcAft>
              <a:buSzPts val="1600"/>
              <a:buFont typeface="Inter-Regular"/>
              <a:buChar char="●"/>
              <a:defRPr sz="2133">
                <a:latin typeface="Inter-Regular"/>
                <a:ea typeface="Inter-Regular"/>
                <a:cs typeface="Inter-Regular"/>
                <a:sym typeface="Inter-Regular"/>
              </a:defRPr>
            </a:lvl4pPr>
            <a:lvl5pPr lvl="4" rtl="0">
              <a:spcBef>
                <a:spcPts val="0"/>
              </a:spcBef>
              <a:spcAft>
                <a:spcPts val="0"/>
              </a:spcAft>
              <a:buSzPts val="1600"/>
              <a:buFont typeface="Inter-Regular"/>
              <a:buChar char="○"/>
              <a:defRPr sz="2133">
                <a:latin typeface="Inter-Regular"/>
                <a:ea typeface="Inter-Regular"/>
                <a:cs typeface="Inter-Regular"/>
                <a:sym typeface="Inter-Regular"/>
              </a:defRPr>
            </a:lvl5pPr>
            <a:lvl6pPr lvl="5" rtl="0">
              <a:spcBef>
                <a:spcPts val="0"/>
              </a:spcBef>
              <a:spcAft>
                <a:spcPts val="0"/>
              </a:spcAft>
              <a:buSzPts val="1600"/>
              <a:buFont typeface="Inter-Regular"/>
              <a:buChar char="■"/>
              <a:defRPr sz="2133">
                <a:latin typeface="Inter-Regular"/>
                <a:ea typeface="Inter-Regular"/>
                <a:cs typeface="Inter-Regular"/>
                <a:sym typeface="Inter-Regular"/>
              </a:defRPr>
            </a:lvl6pPr>
            <a:lvl7pPr lvl="6" rtl="0">
              <a:spcBef>
                <a:spcPts val="0"/>
              </a:spcBef>
              <a:spcAft>
                <a:spcPts val="0"/>
              </a:spcAft>
              <a:buSzPts val="1600"/>
              <a:buFont typeface="Inter-Regular"/>
              <a:buChar char="●"/>
              <a:defRPr sz="2133">
                <a:latin typeface="Inter-Regular"/>
                <a:ea typeface="Inter-Regular"/>
                <a:cs typeface="Inter-Regular"/>
                <a:sym typeface="Inter-Regular"/>
              </a:defRPr>
            </a:lvl7pPr>
            <a:lvl8pPr lvl="7" rtl="0">
              <a:spcBef>
                <a:spcPts val="0"/>
              </a:spcBef>
              <a:spcAft>
                <a:spcPts val="0"/>
              </a:spcAft>
              <a:buSzPts val="1600"/>
              <a:buFont typeface="Inter-Regular"/>
              <a:buChar char="○"/>
              <a:defRPr sz="2133">
                <a:latin typeface="Inter-Regular"/>
                <a:ea typeface="Inter-Regular"/>
                <a:cs typeface="Inter-Regular"/>
                <a:sym typeface="Inter-Regular"/>
              </a:defRPr>
            </a:lvl8pPr>
            <a:lvl9pPr lvl="8" rtl="0">
              <a:spcBef>
                <a:spcPts val="0"/>
              </a:spcBef>
              <a:spcAft>
                <a:spcPts val="0"/>
              </a:spcAft>
              <a:buSzPts val="1600"/>
              <a:buFont typeface="Inter-Regular"/>
              <a:buChar char="■"/>
              <a:defRPr sz="2133">
                <a:latin typeface="Inter-Regular"/>
                <a:ea typeface="Inter-Regular"/>
                <a:cs typeface="Inter-Regular"/>
                <a:sym typeface="Inter-Regular"/>
              </a:defRPr>
            </a:lvl9pPr>
          </a:lstStyle>
          <a:p>
            <a:endParaRPr/>
          </a:p>
        </p:txBody>
      </p:sp>
      <p:pic>
        <p:nvPicPr>
          <p:cNvPr id="34" name="Google Shape;34;p8"/>
          <p:cNvPicPr preferRelativeResize="0"/>
          <p:nvPr/>
        </p:nvPicPr>
        <p:blipFill>
          <a:blip r:embed="rId2">
            <a:alphaModFix/>
          </a:blip>
          <a:stretch>
            <a:fillRect/>
          </a:stretch>
        </p:blipFill>
        <p:spPr>
          <a:xfrm>
            <a:off x="8909533" y="6102700"/>
            <a:ext cx="2965835" cy="455533"/>
          </a:xfrm>
          <a:prstGeom prst="rect">
            <a:avLst/>
          </a:prstGeom>
          <a:noFill/>
          <a:ln>
            <a:noFill/>
          </a:ln>
        </p:spPr>
      </p:pic>
    </p:spTree>
    <p:extLst>
      <p:ext uri="{BB962C8B-B14F-4D97-AF65-F5344CB8AC3E}">
        <p14:creationId xmlns:p14="http://schemas.microsoft.com/office/powerpoint/2010/main" val="88943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C26-7EAF-DE42-AA52-6200F13EFE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04FD65-4521-5A4B-B060-A69F40BE54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5DA201-34A2-944B-A9FD-A9F110C37421}"/>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4441A7A8-28F1-2440-9D13-589D4BF55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0AE1B-1806-F54C-9AF3-3F8C04F37E5A}"/>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427136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110C-96AA-C948-A2DC-CF1546A1179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FC2911F-CDA2-804A-B905-DAFF824F1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9DD0F85-E5FF-274E-B834-54904F4D7C50}"/>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D5EF3EFA-9C94-684E-8B5A-A212EA37D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6BA21-0F88-FE4C-A9AF-69F9FC776B38}"/>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31564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1F1F-D867-2344-B029-34FD0684B9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0C197C-23EF-7E41-8457-3C3DD39665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377D78F-D25E-464C-BFA2-2E016EAAFA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FD3F98B-F8DD-BB4B-9F84-3712881E2845}"/>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6" name="Footer Placeholder 5">
            <a:extLst>
              <a:ext uri="{FF2B5EF4-FFF2-40B4-BE49-F238E27FC236}">
                <a16:creationId xmlns:a16="http://schemas.microsoft.com/office/drawing/2014/main" id="{6B70E51D-CFC9-F94B-9785-C722D8779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0859E-1AE9-FD49-BDCE-2E6A7647D20F}"/>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12751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D0A3-B408-FB4D-84CB-8BE4B220E6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CB76A0-4E26-2E41-A640-21DFD25F1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6F1461C-EE0B-4C4E-B0CE-0E4E1E4B99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D05FBB6-4440-CD40-BD69-B0C312296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129B0D-D6F4-9C4E-8822-99E885EB56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EECF20-6D28-284B-9F6A-BB5739759292}"/>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8" name="Footer Placeholder 7">
            <a:extLst>
              <a:ext uri="{FF2B5EF4-FFF2-40B4-BE49-F238E27FC236}">
                <a16:creationId xmlns:a16="http://schemas.microsoft.com/office/drawing/2014/main" id="{36E3B33D-9F41-1645-A99A-E01AC0F751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505DE-8495-CF45-9609-2B25B46F94F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4012042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BB4-3100-CD4F-8B9F-4D67E1619E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05E1E2-13A3-004E-A078-24BD8A7D6C6E}"/>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4" name="Footer Placeholder 3">
            <a:extLst>
              <a:ext uri="{FF2B5EF4-FFF2-40B4-BE49-F238E27FC236}">
                <a16:creationId xmlns:a16="http://schemas.microsoft.com/office/drawing/2014/main" id="{9B464CC4-6DAD-DB46-8C8A-15051ADFA3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4D1EEB-5AE4-BF4B-AB51-3A9B20826D67}"/>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402452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4AB45-E3DB-6C47-89AE-1DDD437691E5}"/>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3" name="Footer Placeholder 2">
            <a:extLst>
              <a:ext uri="{FF2B5EF4-FFF2-40B4-BE49-F238E27FC236}">
                <a16:creationId xmlns:a16="http://schemas.microsoft.com/office/drawing/2014/main" id="{B16980A4-6182-704C-B779-7662097A4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3F2FD3-96B6-3B42-A09C-E572BFA7DD95}"/>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259701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8B2B-1481-504D-8DE8-CC8F30EB33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720ECA-5A20-054E-99C8-F3C886919F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F968940-C55B-0241-923F-C2A7E0F18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CAE9BD-89BF-A042-B51C-ACD2FA63074C}"/>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6" name="Footer Placeholder 5">
            <a:extLst>
              <a:ext uri="{FF2B5EF4-FFF2-40B4-BE49-F238E27FC236}">
                <a16:creationId xmlns:a16="http://schemas.microsoft.com/office/drawing/2014/main" id="{36E54E61-3A3E-0440-8BEE-C1984A032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EFC7D-7997-4A40-9874-D81E6DDAF47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396976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8F78-F885-DB47-81AD-DC4307EE83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FED4C8A-B248-E245-9322-11A58CFA7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32E04-4069-FF40-A418-088B9CFDD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2BAF3E-85A9-6345-86A2-380D8E7FF106}"/>
              </a:ext>
            </a:extLst>
          </p:cNvPr>
          <p:cNvSpPr>
            <a:spLocks noGrp="1"/>
          </p:cNvSpPr>
          <p:nvPr>
            <p:ph type="dt" sz="half" idx="10"/>
          </p:nvPr>
        </p:nvSpPr>
        <p:spPr/>
        <p:txBody>
          <a:bodyPr/>
          <a:lstStyle/>
          <a:p>
            <a:fld id="{D6C0834B-0069-BD49-9211-E3271EC5BE2C}" type="datetimeFigureOut">
              <a:rPr lang="en-US" smtClean="0"/>
              <a:t>11/29/21</a:t>
            </a:fld>
            <a:endParaRPr lang="en-US"/>
          </a:p>
        </p:txBody>
      </p:sp>
      <p:sp>
        <p:nvSpPr>
          <p:cNvPr id="6" name="Footer Placeholder 5">
            <a:extLst>
              <a:ext uri="{FF2B5EF4-FFF2-40B4-BE49-F238E27FC236}">
                <a16:creationId xmlns:a16="http://schemas.microsoft.com/office/drawing/2014/main" id="{698852CC-C599-4549-928B-4FD399647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03257-84B2-C243-B18A-334C32D00A10}"/>
              </a:ext>
            </a:extLst>
          </p:cNvPr>
          <p:cNvSpPr>
            <a:spLocks noGrp="1"/>
          </p:cNvSpPr>
          <p:nvPr>
            <p:ph type="sldNum" sz="quarter" idx="12"/>
          </p:nvPr>
        </p:nvSpPr>
        <p:spPr/>
        <p:txBody>
          <a:bodyPr/>
          <a:lstStyle/>
          <a:p>
            <a:fld id="{B9A0A49B-320C-1A4F-B83C-2E5340668522}" type="slidenum">
              <a:rPr lang="en-US" smtClean="0"/>
              <a:t>‹#›</a:t>
            </a:fld>
            <a:endParaRPr lang="en-US"/>
          </a:p>
        </p:txBody>
      </p:sp>
    </p:spTree>
    <p:extLst>
      <p:ext uri="{BB962C8B-B14F-4D97-AF65-F5344CB8AC3E}">
        <p14:creationId xmlns:p14="http://schemas.microsoft.com/office/powerpoint/2010/main" val="17677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C748D-BD2D-424D-9D32-BE0F7BC3B1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5D5241-C84A-1346-ADAE-29FDDBD6BE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37B73C-6D1D-1545-90E4-C8F9814C2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0834B-0069-BD49-9211-E3271EC5BE2C}" type="datetimeFigureOut">
              <a:rPr lang="en-US" smtClean="0"/>
              <a:t>11/29/21</a:t>
            </a:fld>
            <a:endParaRPr lang="en-US"/>
          </a:p>
        </p:txBody>
      </p:sp>
      <p:sp>
        <p:nvSpPr>
          <p:cNvPr id="5" name="Footer Placeholder 4">
            <a:extLst>
              <a:ext uri="{FF2B5EF4-FFF2-40B4-BE49-F238E27FC236}">
                <a16:creationId xmlns:a16="http://schemas.microsoft.com/office/drawing/2014/main" id="{B4B4DE6F-3111-8A4D-81B8-C20CC15CC5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3A1FBE-6AEC-F048-95DB-27BD7F50E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0A49B-320C-1A4F-B83C-2E5340668522}" type="slidenum">
              <a:rPr lang="en-US" smtClean="0"/>
              <a:t>‹#›</a:t>
            </a:fld>
            <a:endParaRPr lang="en-US"/>
          </a:p>
        </p:txBody>
      </p:sp>
    </p:spTree>
    <p:extLst>
      <p:ext uri="{BB962C8B-B14F-4D97-AF65-F5344CB8AC3E}">
        <p14:creationId xmlns:p14="http://schemas.microsoft.com/office/powerpoint/2010/main" val="300548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FAF8-359F-634A-B63F-110F2538153B}"/>
              </a:ext>
            </a:extLst>
          </p:cNvPr>
          <p:cNvSpPr>
            <a:spLocks noGrp="1"/>
          </p:cNvSpPr>
          <p:nvPr>
            <p:ph type="ctrTitle"/>
          </p:nvPr>
        </p:nvSpPr>
        <p:spPr/>
        <p:txBody>
          <a:bodyPr/>
          <a:lstStyle/>
          <a:p>
            <a:r>
              <a:rPr lang="en-US" dirty="0"/>
              <a:t>Hustle and Flow</a:t>
            </a:r>
          </a:p>
        </p:txBody>
      </p:sp>
      <p:sp>
        <p:nvSpPr>
          <p:cNvPr id="3" name="Subtitle 2">
            <a:extLst>
              <a:ext uri="{FF2B5EF4-FFF2-40B4-BE49-F238E27FC236}">
                <a16:creationId xmlns:a16="http://schemas.microsoft.com/office/drawing/2014/main" id="{0B64B570-F198-6B40-A3DE-1EC1478A49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03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30BB9-1544-594B-A10B-4DAF0FCB7E6C}"/>
              </a:ext>
            </a:extLst>
          </p:cNvPr>
          <p:cNvPicPr>
            <a:picLocks noChangeAspect="1"/>
          </p:cNvPicPr>
          <p:nvPr/>
        </p:nvPicPr>
        <p:blipFill>
          <a:blip r:embed="rId3"/>
          <a:stretch>
            <a:fillRect/>
          </a:stretch>
        </p:blipFill>
        <p:spPr>
          <a:xfrm>
            <a:off x="1537649" y="290795"/>
            <a:ext cx="8945289" cy="6072583"/>
          </a:xfrm>
          <a:prstGeom prst="rect">
            <a:avLst/>
          </a:prstGeom>
        </p:spPr>
      </p:pic>
      <p:sp>
        <p:nvSpPr>
          <p:cNvPr id="5" name="Rectangle 4">
            <a:extLst>
              <a:ext uri="{FF2B5EF4-FFF2-40B4-BE49-F238E27FC236}">
                <a16:creationId xmlns:a16="http://schemas.microsoft.com/office/drawing/2014/main" id="{97C7BBBE-C0A5-F541-AA26-87A53B9C637A}"/>
              </a:ext>
            </a:extLst>
          </p:cNvPr>
          <p:cNvSpPr/>
          <p:nvPr/>
        </p:nvSpPr>
        <p:spPr>
          <a:xfrm>
            <a:off x="4223310" y="290795"/>
            <a:ext cx="6866532" cy="188425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9F5C8D87-3614-D940-B216-8D33477B7E54}"/>
              </a:ext>
            </a:extLst>
          </p:cNvPr>
          <p:cNvSpPr/>
          <p:nvPr/>
        </p:nvSpPr>
        <p:spPr>
          <a:xfrm>
            <a:off x="6096001" y="2175053"/>
            <a:ext cx="4993841" cy="19799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5EC98B8A-340C-6349-9D40-38ECD5BB8D5C}"/>
              </a:ext>
            </a:extLst>
          </p:cNvPr>
          <p:cNvSpPr/>
          <p:nvPr/>
        </p:nvSpPr>
        <p:spPr>
          <a:xfrm>
            <a:off x="1102160" y="2175053"/>
            <a:ext cx="4993841" cy="19799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BA04FF3B-0663-7F43-8341-621AC599EEC7}"/>
              </a:ext>
            </a:extLst>
          </p:cNvPr>
          <p:cNvSpPr/>
          <p:nvPr/>
        </p:nvSpPr>
        <p:spPr>
          <a:xfrm>
            <a:off x="798708" y="4155033"/>
            <a:ext cx="4993841" cy="188425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74A04E62-296D-5949-95C2-4420C3C19DED}"/>
              </a:ext>
            </a:extLst>
          </p:cNvPr>
          <p:cNvSpPr/>
          <p:nvPr/>
        </p:nvSpPr>
        <p:spPr>
          <a:xfrm>
            <a:off x="5792548" y="4155032"/>
            <a:ext cx="5297293" cy="205598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8438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434" y="0"/>
            <a:ext cx="44111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4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437563" y="416308"/>
            <a:ext cx="7870165" cy="5343048"/>
          </a:xfrm>
          <a:prstGeom prst="rect">
            <a:avLst/>
          </a:prstGeom>
        </p:spPr>
      </p:pic>
    </p:spTree>
    <p:extLst>
      <p:ext uri="{BB962C8B-B14F-4D97-AF65-F5344CB8AC3E}">
        <p14:creationId xmlns:p14="http://schemas.microsoft.com/office/powerpoint/2010/main" val="238828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FF99E-4363-9640-BE4C-45A77E36D538}"/>
              </a:ext>
            </a:extLst>
          </p:cNvPr>
          <p:cNvPicPr>
            <a:picLocks noChangeAspect="1"/>
          </p:cNvPicPr>
          <p:nvPr/>
        </p:nvPicPr>
        <p:blipFill>
          <a:blip r:embed="rId2"/>
          <a:stretch>
            <a:fillRect/>
          </a:stretch>
        </p:blipFill>
        <p:spPr>
          <a:xfrm>
            <a:off x="1546748" y="84041"/>
            <a:ext cx="8712936" cy="6085843"/>
          </a:xfrm>
          <a:prstGeom prst="rect">
            <a:avLst/>
          </a:prstGeom>
        </p:spPr>
      </p:pic>
      <p:sp>
        <p:nvSpPr>
          <p:cNvPr id="5" name="Rectangle 4">
            <a:extLst>
              <a:ext uri="{FF2B5EF4-FFF2-40B4-BE49-F238E27FC236}">
                <a16:creationId xmlns:a16="http://schemas.microsoft.com/office/drawing/2014/main" id="{EE2E7332-ADCB-9244-9936-E5CA0804236E}"/>
              </a:ext>
            </a:extLst>
          </p:cNvPr>
          <p:cNvSpPr/>
          <p:nvPr/>
        </p:nvSpPr>
        <p:spPr>
          <a:xfrm>
            <a:off x="6003986" y="84040"/>
            <a:ext cx="4936332" cy="2826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F59036C1-25C5-764E-93E1-A7C56A4730F7}"/>
              </a:ext>
            </a:extLst>
          </p:cNvPr>
          <p:cNvSpPr/>
          <p:nvPr/>
        </p:nvSpPr>
        <p:spPr>
          <a:xfrm>
            <a:off x="1066441" y="2910256"/>
            <a:ext cx="4593088" cy="23461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62C7564F-FE4E-7E40-9251-16532ECA5977}"/>
              </a:ext>
            </a:extLst>
          </p:cNvPr>
          <p:cNvSpPr/>
          <p:nvPr/>
        </p:nvSpPr>
        <p:spPr>
          <a:xfrm>
            <a:off x="6096000" y="2910256"/>
            <a:ext cx="4844317" cy="319724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7A976B01-6D85-7E47-9D58-90749CFE5252}"/>
              </a:ext>
            </a:extLst>
          </p:cNvPr>
          <p:cNvSpPr/>
          <p:nvPr/>
        </p:nvSpPr>
        <p:spPr>
          <a:xfrm>
            <a:off x="4074866" y="1601638"/>
            <a:ext cx="1688967" cy="77925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0722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703" y="454152"/>
            <a:ext cx="5252923" cy="5252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575462" y="2937437"/>
            <a:ext cx="4437889" cy="461665"/>
          </a:xfrm>
          <a:prstGeom prst="rect">
            <a:avLst/>
          </a:prstGeom>
          <a:noFill/>
        </p:spPr>
        <p:txBody>
          <a:bodyPr wrap="square" rtlCol="0">
            <a:spAutoFit/>
          </a:bodyPr>
          <a:lstStyle/>
          <a:p>
            <a:pPr algn="ctr"/>
            <a:r>
              <a:rPr lang="en-US" sz="2400" dirty="0"/>
              <a:t>Order Wheel</a:t>
            </a:r>
          </a:p>
        </p:txBody>
      </p:sp>
    </p:spTree>
    <p:extLst>
      <p:ext uri="{BB962C8B-B14F-4D97-AF65-F5344CB8AC3E}">
        <p14:creationId xmlns:p14="http://schemas.microsoft.com/office/powerpoint/2010/main" val="536554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A8B2F-7464-1440-9F66-34FC9B3C0711}"/>
              </a:ext>
            </a:extLst>
          </p:cNvPr>
          <p:cNvPicPr>
            <a:picLocks noChangeAspect="1"/>
          </p:cNvPicPr>
          <p:nvPr/>
        </p:nvPicPr>
        <p:blipFill>
          <a:blip r:embed="rId2"/>
          <a:stretch>
            <a:fillRect/>
          </a:stretch>
        </p:blipFill>
        <p:spPr>
          <a:xfrm>
            <a:off x="1537649" y="152969"/>
            <a:ext cx="8734476" cy="6222811"/>
          </a:xfrm>
          <a:prstGeom prst="rect">
            <a:avLst/>
          </a:prstGeom>
        </p:spPr>
      </p:pic>
      <p:sp>
        <p:nvSpPr>
          <p:cNvPr id="5" name="Rectangle 4">
            <a:extLst>
              <a:ext uri="{FF2B5EF4-FFF2-40B4-BE49-F238E27FC236}">
                <a16:creationId xmlns:a16="http://schemas.microsoft.com/office/drawing/2014/main" id="{8F458C64-5F81-0E46-9AA7-CA928A1C95E8}"/>
              </a:ext>
            </a:extLst>
          </p:cNvPr>
          <p:cNvSpPr/>
          <p:nvPr/>
        </p:nvSpPr>
        <p:spPr>
          <a:xfrm>
            <a:off x="726074" y="438158"/>
            <a:ext cx="4936332" cy="249482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00F7380-A075-3D46-A02C-6266F6203925}"/>
              </a:ext>
            </a:extLst>
          </p:cNvPr>
          <p:cNvSpPr/>
          <p:nvPr/>
        </p:nvSpPr>
        <p:spPr>
          <a:xfrm>
            <a:off x="5904886" y="3170787"/>
            <a:ext cx="5550993" cy="202806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804D23F9-53F7-FF44-9C04-C609392FEE9E}"/>
              </a:ext>
            </a:extLst>
          </p:cNvPr>
          <p:cNvSpPr/>
          <p:nvPr/>
        </p:nvSpPr>
        <p:spPr>
          <a:xfrm>
            <a:off x="736123" y="2932982"/>
            <a:ext cx="3393056" cy="170227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2927FCCC-AF2F-894E-895A-E7535768D66E}"/>
              </a:ext>
            </a:extLst>
          </p:cNvPr>
          <p:cNvSpPr/>
          <p:nvPr/>
        </p:nvSpPr>
        <p:spPr>
          <a:xfrm>
            <a:off x="1507759" y="4347713"/>
            <a:ext cx="3507064" cy="202806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E22495B5-694B-FC4B-A372-7182E7D9F007}"/>
              </a:ext>
            </a:extLst>
          </p:cNvPr>
          <p:cNvSpPr/>
          <p:nvPr/>
        </p:nvSpPr>
        <p:spPr>
          <a:xfrm>
            <a:off x="6973981" y="2300427"/>
            <a:ext cx="1088844" cy="12651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B9FB8795-005E-C644-A133-4DEBA90A64F4}"/>
              </a:ext>
            </a:extLst>
          </p:cNvPr>
          <p:cNvSpPr/>
          <p:nvPr/>
        </p:nvSpPr>
        <p:spPr>
          <a:xfrm>
            <a:off x="8749687" y="2300427"/>
            <a:ext cx="1279959" cy="12651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479AA506-964B-7846-8B69-B2580BF0EE8C}"/>
              </a:ext>
            </a:extLst>
          </p:cNvPr>
          <p:cNvSpPr/>
          <p:nvPr/>
        </p:nvSpPr>
        <p:spPr>
          <a:xfrm>
            <a:off x="5904885" y="1886461"/>
            <a:ext cx="938737" cy="12651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D3101C23-4A65-F340-B3DA-4A1A0D4DC9DD}"/>
              </a:ext>
            </a:extLst>
          </p:cNvPr>
          <p:cNvSpPr/>
          <p:nvPr/>
        </p:nvSpPr>
        <p:spPr>
          <a:xfrm>
            <a:off x="3749615" y="1886462"/>
            <a:ext cx="2024911" cy="188615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408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937981" y="241859"/>
            <a:ext cx="8268835" cy="6090703"/>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501" y="1958286"/>
            <a:ext cx="10696103" cy="294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27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4DB9FD-0947-A443-9389-B4D81A5693EE}"/>
              </a:ext>
            </a:extLst>
          </p:cNvPr>
          <p:cNvPicPr>
            <a:picLocks noChangeAspect="1"/>
          </p:cNvPicPr>
          <p:nvPr/>
        </p:nvPicPr>
        <p:blipFill>
          <a:blip r:embed="rId2"/>
          <a:stretch>
            <a:fillRect/>
          </a:stretch>
        </p:blipFill>
        <p:spPr>
          <a:xfrm>
            <a:off x="1915813" y="249555"/>
            <a:ext cx="8360375" cy="6051095"/>
          </a:xfrm>
          <a:prstGeom prst="rect">
            <a:avLst/>
          </a:prstGeom>
        </p:spPr>
      </p:pic>
      <p:sp>
        <p:nvSpPr>
          <p:cNvPr id="10" name="Rectangle 9">
            <a:extLst>
              <a:ext uri="{FF2B5EF4-FFF2-40B4-BE49-F238E27FC236}">
                <a16:creationId xmlns:a16="http://schemas.microsoft.com/office/drawing/2014/main" id="{000322FC-F1D7-324E-A673-B187CCC7E487}"/>
              </a:ext>
            </a:extLst>
          </p:cNvPr>
          <p:cNvSpPr/>
          <p:nvPr/>
        </p:nvSpPr>
        <p:spPr>
          <a:xfrm>
            <a:off x="4280130" y="2148116"/>
            <a:ext cx="1618476" cy="97536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EFDB9C42-1FAC-E84A-A566-479C95512D70}"/>
              </a:ext>
            </a:extLst>
          </p:cNvPr>
          <p:cNvSpPr/>
          <p:nvPr/>
        </p:nvSpPr>
        <p:spPr>
          <a:xfrm>
            <a:off x="6188891" y="2241005"/>
            <a:ext cx="1265647" cy="15217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6002FBDD-4EA9-F745-8C94-C37A172E8D38}"/>
              </a:ext>
            </a:extLst>
          </p:cNvPr>
          <p:cNvSpPr/>
          <p:nvPr/>
        </p:nvSpPr>
        <p:spPr>
          <a:xfrm>
            <a:off x="6577874" y="2241005"/>
            <a:ext cx="126564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2D9A7345-0F33-164F-A09D-75EB8219B4BD}"/>
              </a:ext>
            </a:extLst>
          </p:cNvPr>
          <p:cNvSpPr/>
          <p:nvPr/>
        </p:nvSpPr>
        <p:spPr>
          <a:xfrm>
            <a:off x="7454539" y="2717845"/>
            <a:ext cx="1184365" cy="104493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6CA74B7-90A9-204B-850A-55E5AB2FDCC1}"/>
              </a:ext>
            </a:extLst>
          </p:cNvPr>
          <p:cNvSpPr/>
          <p:nvPr/>
        </p:nvSpPr>
        <p:spPr>
          <a:xfrm>
            <a:off x="7895773" y="2282415"/>
            <a:ext cx="30189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6831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817" y="381230"/>
            <a:ext cx="7254672" cy="54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87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38B06-69D8-4640-8E12-FB6C036E0597}"/>
              </a:ext>
            </a:extLst>
          </p:cNvPr>
          <p:cNvSpPr>
            <a:spLocks noGrp="1"/>
          </p:cNvSpPr>
          <p:nvPr>
            <p:ph type="title" idx="4294967295"/>
          </p:nvPr>
        </p:nvSpPr>
        <p:spPr>
          <a:xfrm>
            <a:off x="216247" y="358432"/>
            <a:ext cx="11212513" cy="831850"/>
          </a:xfrm>
        </p:spPr>
        <p:txBody>
          <a:bodyPr>
            <a:normAutofit/>
          </a:bodyPr>
          <a:lstStyle/>
          <a:p>
            <a:pPr>
              <a:buNone/>
            </a:pPr>
            <a:r>
              <a:rPr lang="en-US" sz="4000" dirty="0"/>
              <a:t>What Communication Style?</a:t>
            </a:r>
          </a:p>
        </p:txBody>
      </p:sp>
      <p:sp>
        <p:nvSpPr>
          <p:cNvPr id="6" name="TextBox 5">
            <a:extLst>
              <a:ext uri="{FF2B5EF4-FFF2-40B4-BE49-F238E27FC236}">
                <a16:creationId xmlns:a16="http://schemas.microsoft.com/office/drawing/2014/main" id="{F6DFD2A0-CE62-574A-B0D4-E4F46BF53607}"/>
              </a:ext>
            </a:extLst>
          </p:cNvPr>
          <p:cNvSpPr txBox="1"/>
          <p:nvPr/>
        </p:nvSpPr>
        <p:spPr>
          <a:xfrm>
            <a:off x="1040781" y="2400975"/>
            <a:ext cx="9803159" cy="830997"/>
          </a:xfrm>
          <a:prstGeom prst="rect">
            <a:avLst/>
          </a:prstGeom>
          <a:noFill/>
        </p:spPr>
        <p:txBody>
          <a:bodyPr wrap="square" rtlCol="0">
            <a:spAutoFit/>
          </a:bodyPr>
          <a:lstStyle/>
          <a:p>
            <a:r>
              <a:rPr lang="en-US" sz="2400" b="1" dirty="0"/>
              <a:t>Flow</a:t>
            </a:r>
            <a:r>
              <a:rPr lang="en-US" sz="2400" dirty="0"/>
              <a:t>: Asynchronous Conversation – both parties do not need to be present – messaging</a:t>
            </a:r>
          </a:p>
        </p:txBody>
      </p:sp>
      <p:sp>
        <p:nvSpPr>
          <p:cNvPr id="11" name="TextBox 10">
            <a:extLst>
              <a:ext uri="{FF2B5EF4-FFF2-40B4-BE49-F238E27FC236}">
                <a16:creationId xmlns:a16="http://schemas.microsoft.com/office/drawing/2014/main" id="{17931422-FEEC-DC4F-B211-6506D9BFF33F}"/>
              </a:ext>
            </a:extLst>
          </p:cNvPr>
          <p:cNvSpPr txBox="1"/>
          <p:nvPr/>
        </p:nvSpPr>
        <p:spPr>
          <a:xfrm>
            <a:off x="1040781" y="3894397"/>
            <a:ext cx="10387979" cy="461665"/>
          </a:xfrm>
          <a:prstGeom prst="rect">
            <a:avLst/>
          </a:prstGeom>
          <a:noFill/>
        </p:spPr>
        <p:txBody>
          <a:bodyPr wrap="square" rtlCol="0">
            <a:spAutoFit/>
          </a:bodyPr>
          <a:lstStyle/>
          <a:p>
            <a:r>
              <a:rPr lang="en-US" sz="2400" b="1" dirty="0"/>
              <a:t>Hustle</a:t>
            </a:r>
            <a:r>
              <a:rPr lang="en-US" sz="2400" dirty="0"/>
              <a:t>: Synchronous Conversation – both parties are present – a call</a:t>
            </a:r>
          </a:p>
        </p:txBody>
      </p:sp>
    </p:spTree>
    <p:extLst>
      <p:ext uri="{BB962C8B-B14F-4D97-AF65-F5344CB8AC3E}">
        <p14:creationId xmlns:p14="http://schemas.microsoft.com/office/powerpoint/2010/main" val="965005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2C3EC7-AB8C-D04F-8850-A0C5C7A81E35}"/>
              </a:ext>
            </a:extLst>
          </p:cNvPr>
          <p:cNvPicPr>
            <a:picLocks noChangeAspect="1"/>
          </p:cNvPicPr>
          <p:nvPr/>
        </p:nvPicPr>
        <p:blipFill>
          <a:blip r:embed="rId2"/>
          <a:stretch>
            <a:fillRect/>
          </a:stretch>
        </p:blipFill>
        <p:spPr>
          <a:xfrm>
            <a:off x="1394766" y="462611"/>
            <a:ext cx="8357599" cy="5673624"/>
          </a:xfrm>
          <a:prstGeom prst="rect">
            <a:avLst/>
          </a:prstGeom>
        </p:spPr>
      </p:pic>
      <p:sp>
        <p:nvSpPr>
          <p:cNvPr id="7" name="Rectangle 6">
            <a:extLst>
              <a:ext uri="{FF2B5EF4-FFF2-40B4-BE49-F238E27FC236}">
                <a16:creationId xmlns:a16="http://schemas.microsoft.com/office/drawing/2014/main" id="{A18A3AD1-1D5C-184E-8F93-CEE4E58E6DAE}"/>
              </a:ext>
            </a:extLst>
          </p:cNvPr>
          <p:cNvSpPr/>
          <p:nvPr/>
        </p:nvSpPr>
        <p:spPr>
          <a:xfrm>
            <a:off x="7643665" y="1651590"/>
            <a:ext cx="1265647" cy="4354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8F2E43B4-DEC3-6D49-94BE-890885D56539}"/>
              </a:ext>
            </a:extLst>
          </p:cNvPr>
          <p:cNvSpPr/>
          <p:nvPr/>
        </p:nvSpPr>
        <p:spPr>
          <a:xfrm>
            <a:off x="7104040" y="2169682"/>
            <a:ext cx="1963256"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52A8D4B6-2F16-9F43-A437-F3C772C4670F}"/>
              </a:ext>
            </a:extLst>
          </p:cNvPr>
          <p:cNvSpPr/>
          <p:nvPr/>
        </p:nvSpPr>
        <p:spPr>
          <a:xfrm>
            <a:off x="7927683" y="1901601"/>
            <a:ext cx="1963256"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1F125654-3329-EC41-AE59-C88D906321F5}"/>
              </a:ext>
            </a:extLst>
          </p:cNvPr>
          <p:cNvSpPr/>
          <p:nvPr/>
        </p:nvSpPr>
        <p:spPr>
          <a:xfrm>
            <a:off x="7822584" y="1111780"/>
            <a:ext cx="526168" cy="4354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426C9B3-5E8D-2C45-99A6-A67BD19B5DFC}"/>
              </a:ext>
            </a:extLst>
          </p:cNvPr>
          <p:cNvSpPr/>
          <p:nvPr/>
        </p:nvSpPr>
        <p:spPr>
          <a:xfrm>
            <a:off x="6816734" y="289746"/>
            <a:ext cx="1265647"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96D1E532-0246-F04A-9A38-174017E59F38}"/>
              </a:ext>
            </a:extLst>
          </p:cNvPr>
          <p:cNvSpPr/>
          <p:nvPr/>
        </p:nvSpPr>
        <p:spPr>
          <a:xfrm>
            <a:off x="7593931" y="281339"/>
            <a:ext cx="526168" cy="6159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E36E3CE1-09AD-A642-8992-EBB2B9879B82}"/>
              </a:ext>
            </a:extLst>
          </p:cNvPr>
          <p:cNvSpPr/>
          <p:nvPr/>
        </p:nvSpPr>
        <p:spPr>
          <a:xfrm>
            <a:off x="6217112" y="2868251"/>
            <a:ext cx="1495528" cy="65269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79A703A7-1E9B-7A4E-9896-E57A2A8DBFD3}"/>
              </a:ext>
            </a:extLst>
          </p:cNvPr>
          <p:cNvSpPr/>
          <p:nvPr/>
        </p:nvSpPr>
        <p:spPr>
          <a:xfrm>
            <a:off x="3516555" y="1651590"/>
            <a:ext cx="1963256" cy="12166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EC9813F3-9392-2F49-B547-93AB45EA906D}"/>
              </a:ext>
            </a:extLst>
          </p:cNvPr>
          <p:cNvSpPr/>
          <p:nvPr/>
        </p:nvSpPr>
        <p:spPr>
          <a:xfrm>
            <a:off x="5638344" y="2439184"/>
            <a:ext cx="1465696" cy="12166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120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2467F383-B381-3844-875A-A83827547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061" y="769567"/>
            <a:ext cx="10083259" cy="504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10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3A07F-1A9F-1F4F-8CB0-1159D588FA6B}"/>
              </a:ext>
            </a:extLst>
          </p:cNvPr>
          <p:cNvPicPr>
            <a:picLocks noChangeAspect="1"/>
          </p:cNvPicPr>
          <p:nvPr/>
        </p:nvPicPr>
        <p:blipFill>
          <a:blip r:embed="rId2"/>
          <a:stretch>
            <a:fillRect/>
          </a:stretch>
        </p:blipFill>
        <p:spPr>
          <a:xfrm>
            <a:off x="1199695" y="145132"/>
            <a:ext cx="9029763" cy="6166667"/>
          </a:xfrm>
          <a:prstGeom prst="rect">
            <a:avLst/>
          </a:prstGeom>
        </p:spPr>
      </p:pic>
      <p:sp>
        <p:nvSpPr>
          <p:cNvPr id="5" name="Rectangle 4">
            <a:extLst>
              <a:ext uri="{FF2B5EF4-FFF2-40B4-BE49-F238E27FC236}">
                <a16:creationId xmlns:a16="http://schemas.microsoft.com/office/drawing/2014/main" id="{EDBA35F2-A8BF-AF46-BD12-6D2FB57872AB}"/>
              </a:ext>
            </a:extLst>
          </p:cNvPr>
          <p:cNvSpPr/>
          <p:nvPr/>
        </p:nvSpPr>
        <p:spPr>
          <a:xfrm>
            <a:off x="9702865" y="2212339"/>
            <a:ext cx="400691" cy="36152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CAA72447-CA38-434C-91A1-51AEED32222C}"/>
              </a:ext>
            </a:extLst>
          </p:cNvPr>
          <p:cNvSpPr/>
          <p:nvPr/>
        </p:nvSpPr>
        <p:spPr>
          <a:xfrm>
            <a:off x="9002953" y="2866937"/>
            <a:ext cx="699912" cy="56206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8E1B23EC-5D12-BB44-9BB9-C6AC7E1A3059}"/>
              </a:ext>
            </a:extLst>
          </p:cNvPr>
          <p:cNvSpPr/>
          <p:nvPr/>
        </p:nvSpPr>
        <p:spPr>
          <a:xfrm>
            <a:off x="9702865" y="2573866"/>
            <a:ext cx="400691" cy="10385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9D6A5A1A-AB16-2E4D-96B5-5F9CDAEAC34C}"/>
              </a:ext>
            </a:extLst>
          </p:cNvPr>
          <p:cNvSpPr/>
          <p:nvPr/>
        </p:nvSpPr>
        <p:spPr>
          <a:xfrm>
            <a:off x="9502520" y="3612443"/>
            <a:ext cx="871969" cy="139982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03F5C72-AB3E-9842-A5FE-1E52A18BFD87}"/>
              </a:ext>
            </a:extLst>
          </p:cNvPr>
          <p:cNvSpPr/>
          <p:nvPr/>
        </p:nvSpPr>
        <p:spPr>
          <a:xfrm>
            <a:off x="8901482" y="3431679"/>
            <a:ext cx="601036" cy="56206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7E220C12-77C8-AC43-BBE8-255BE74FA3A6}"/>
              </a:ext>
            </a:extLst>
          </p:cNvPr>
          <p:cNvSpPr/>
          <p:nvPr/>
        </p:nvSpPr>
        <p:spPr>
          <a:xfrm>
            <a:off x="8686865" y="3228465"/>
            <a:ext cx="203200" cy="20320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08FC27C1-9E7E-B544-8621-549C9D1C409B}"/>
              </a:ext>
            </a:extLst>
          </p:cNvPr>
          <p:cNvSpPr/>
          <p:nvPr/>
        </p:nvSpPr>
        <p:spPr>
          <a:xfrm>
            <a:off x="6852356" y="4515558"/>
            <a:ext cx="2850509" cy="152562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813D70E6-13A9-0E40-8527-C0325339E608}"/>
              </a:ext>
            </a:extLst>
          </p:cNvPr>
          <p:cNvSpPr/>
          <p:nvPr/>
        </p:nvSpPr>
        <p:spPr>
          <a:xfrm>
            <a:off x="5895654" y="4791239"/>
            <a:ext cx="1171191" cy="97738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77E5AC4B-C62E-D04F-9847-9706459AEE9B}"/>
              </a:ext>
            </a:extLst>
          </p:cNvPr>
          <p:cNvSpPr/>
          <p:nvPr/>
        </p:nvSpPr>
        <p:spPr>
          <a:xfrm>
            <a:off x="3378232" y="1415721"/>
            <a:ext cx="2277501" cy="26595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8A7E12B0-FD98-8543-AB73-EE1A308BEC5B}"/>
              </a:ext>
            </a:extLst>
          </p:cNvPr>
          <p:cNvSpPr/>
          <p:nvPr/>
        </p:nvSpPr>
        <p:spPr>
          <a:xfrm>
            <a:off x="5667150" y="3612443"/>
            <a:ext cx="1063081" cy="11787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FA23D7A1-D49E-9247-8C19-FC671B3977F5}"/>
              </a:ext>
            </a:extLst>
          </p:cNvPr>
          <p:cNvSpPr/>
          <p:nvPr/>
        </p:nvSpPr>
        <p:spPr>
          <a:xfrm>
            <a:off x="7687734" y="4605867"/>
            <a:ext cx="287791" cy="71995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4B61638-8E4B-4D47-BBCE-3F7F84713BA7}"/>
              </a:ext>
            </a:extLst>
          </p:cNvPr>
          <p:cNvSpPr/>
          <p:nvPr/>
        </p:nvSpPr>
        <p:spPr>
          <a:xfrm>
            <a:off x="6741648" y="3688949"/>
            <a:ext cx="731597" cy="82660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F814FC45-3F73-F84C-83D3-C26689603D04}"/>
              </a:ext>
            </a:extLst>
          </p:cNvPr>
          <p:cNvSpPr/>
          <p:nvPr/>
        </p:nvSpPr>
        <p:spPr>
          <a:xfrm>
            <a:off x="7399758" y="4272843"/>
            <a:ext cx="317685" cy="6660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5098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idx="4294967295"/>
          </p:nvPr>
        </p:nvSpPr>
        <p:spPr>
          <a:xfrm>
            <a:off x="0" y="3521075"/>
            <a:ext cx="11342688" cy="503238"/>
          </a:xfrm>
          <a:prstGeom prst="rect">
            <a:avLst/>
          </a:prstGeom>
        </p:spPr>
        <p:txBody>
          <a:bodyPr spcFirstLastPara="1" vert="horz" wrap="square" lIns="0" tIns="0" rIns="0" bIns="0" rtlCol="0" anchor="t" anchorCtr="0">
            <a:noAutofit/>
          </a:bodyPr>
          <a:lstStyle/>
          <a:p>
            <a:pPr algn="ctr">
              <a:buNone/>
            </a:pPr>
            <a:r>
              <a:rPr lang="el-GR" sz="2400" dirty="0"/>
              <a:t>“Πάντα </a:t>
            </a:r>
            <a:r>
              <a:rPr lang="el-GR" sz="2400" dirty="0" err="1"/>
              <a:t>ῥεῖ</a:t>
            </a:r>
            <a:r>
              <a:rPr lang="en-GB" sz="2400" dirty="0"/>
              <a:t>  – Everything flows”  ( Heraclitus of Ephesus, ca. 500 BCE)</a:t>
            </a:r>
            <a:br>
              <a:rPr lang="en-GB" dirty="0"/>
            </a:br>
            <a:endParaRPr dirty="0"/>
          </a:p>
        </p:txBody>
      </p:sp>
      <p:sp>
        <p:nvSpPr>
          <p:cNvPr id="63" name="Google Shape;63;p13"/>
          <p:cNvSpPr txBox="1">
            <a:spLocks noGrp="1"/>
          </p:cNvSpPr>
          <p:nvPr>
            <p:ph type="title" idx="4294967295"/>
          </p:nvPr>
        </p:nvSpPr>
        <p:spPr>
          <a:xfrm>
            <a:off x="257922" y="2747963"/>
            <a:ext cx="11342687" cy="681037"/>
          </a:xfrm>
          <a:prstGeom prst="rect">
            <a:avLst/>
          </a:prstGeom>
        </p:spPr>
        <p:txBody>
          <a:bodyPr spcFirstLastPara="1" vert="horz" wrap="square" lIns="0" tIns="0" rIns="0" bIns="0" rtlCol="0" anchor="t" anchorCtr="0">
            <a:noAutofit/>
          </a:bodyPr>
          <a:lstStyle/>
          <a:p>
            <a:pPr algn="ctr">
              <a:buNone/>
            </a:pPr>
            <a:r>
              <a:rPr lang="en-GB" dirty="0"/>
              <a:t>Flow Based Programming</a:t>
            </a:r>
            <a:endParaRPr dirty="0"/>
          </a:p>
        </p:txBody>
      </p:sp>
      <p:sp>
        <p:nvSpPr>
          <p:cNvPr id="5" name="TextBox 4">
            <a:extLst>
              <a:ext uri="{FF2B5EF4-FFF2-40B4-BE49-F238E27FC236}">
                <a16:creationId xmlns:a16="http://schemas.microsoft.com/office/drawing/2014/main" id="{F4DBBADF-F3C2-D146-85A4-06423918BA19}"/>
              </a:ext>
            </a:extLst>
          </p:cNvPr>
          <p:cNvSpPr txBox="1"/>
          <p:nvPr/>
        </p:nvSpPr>
        <p:spPr>
          <a:xfrm>
            <a:off x="11190868" y="257719"/>
            <a:ext cx="819483" cy="461665"/>
          </a:xfrm>
          <a:prstGeom prst="rect">
            <a:avLst/>
          </a:prstGeom>
          <a:noFill/>
        </p:spPr>
        <p:txBody>
          <a:bodyPr wrap="square" rtlCol="0">
            <a:spAutoFit/>
          </a:bodyPr>
          <a:lstStyle/>
          <a:p>
            <a:r>
              <a:rPr lang="en-US" sz="2400" dirty="0"/>
              <a:t>T:20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origins of Flow Based Programming with J Paul Morrison ...">
            <a:extLst>
              <a:ext uri="{FF2B5EF4-FFF2-40B4-BE49-F238E27FC236}">
                <a16:creationId xmlns:a16="http://schemas.microsoft.com/office/drawing/2014/main" id="{A5CB40BA-26A4-0A4A-ACDC-E7728EF49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800" y="1417864"/>
            <a:ext cx="7150705" cy="40222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866B7E-4580-D94B-8F2D-6F1C36FA0EF0}"/>
              </a:ext>
            </a:extLst>
          </p:cNvPr>
          <p:cNvSpPr txBox="1"/>
          <p:nvPr/>
        </p:nvSpPr>
        <p:spPr>
          <a:xfrm rot="16200000">
            <a:off x="246675" y="2952606"/>
            <a:ext cx="4226077" cy="748988"/>
          </a:xfrm>
          <a:prstGeom prst="rect">
            <a:avLst/>
          </a:prstGeom>
          <a:noFill/>
        </p:spPr>
        <p:txBody>
          <a:bodyPr wrap="square" rtlCol="0">
            <a:spAutoFit/>
          </a:bodyPr>
          <a:lstStyle/>
          <a:p>
            <a:r>
              <a:rPr lang="en-US" sz="4267" dirty="0"/>
              <a:t>J. Paul Morrison</a:t>
            </a:r>
          </a:p>
        </p:txBody>
      </p:sp>
    </p:spTree>
    <p:extLst>
      <p:ext uri="{BB962C8B-B14F-4D97-AF65-F5344CB8AC3E}">
        <p14:creationId xmlns:p14="http://schemas.microsoft.com/office/powerpoint/2010/main" val="631015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38080-8AA0-B646-8F38-FCC1AA2048DE}"/>
              </a:ext>
            </a:extLst>
          </p:cNvPr>
          <p:cNvPicPr>
            <a:picLocks noChangeAspect="1"/>
          </p:cNvPicPr>
          <p:nvPr/>
        </p:nvPicPr>
        <p:blipFill>
          <a:blip r:embed="rId2"/>
          <a:stretch>
            <a:fillRect/>
          </a:stretch>
        </p:blipFill>
        <p:spPr>
          <a:xfrm>
            <a:off x="2138148" y="764496"/>
            <a:ext cx="8050937" cy="5083569"/>
          </a:xfrm>
          <a:prstGeom prst="rect">
            <a:avLst/>
          </a:prstGeom>
        </p:spPr>
      </p:pic>
    </p:spTree>
    <p:extLst>
      <p:ext uri="{BB962C8B-B14F-4D97-AF65-F5344CB8AC3E}">
        <p14:creationId xmlns:p14="http://schemas.microsoft.com/office/powerpoint/2010/main" val="1354651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740223-DD7E-2042-9A9E-299D8DFFB3C7}"/>
              </a:ext>
            </a:extLst>
          </p:cNvPr>
          <p:cNvPicPr>
            <a:picLocks noChangeAspect="1"/>
          </p:cNvPicPr>
          <p:nvPr/>
        </p:nvPicPr>
        <p:blipFill>
          <a:blip r:embed="rId2"/>
          <a:stretch>
            <a:fillRect/>
          </a:stretch>
        </p:blipFill>
        <p:spPr>
          <a:xfrm>
            <a:off x="1603889" y="363941"/>
            <a:ext cx="8984223" cy="6130119"/>
          </a:xfrm>
          <a:prstGeom prst="rect">
            <a:avLst/>
          </a:prstGeom>
        </p:spPr>
      </p:pic>
    </p:spTree>
    <p:extLst>
      <p:ext uri="{BB962C8B-B14F-4D97-AF65-F5344CB8AC3E}">
        <p14:creationId xmlns:p14="http://schemas.microsoft.com/office/powerpoint/2010/main" val="1715969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5138E3-444E-C446-9EAE-2FA044738DED}"/>
              </a:ext>
            </a:extLst>
          </p:cNvPr>
          <p:cNvPicPr>
            <a:picLocks noChangeAspect="1"/>
          </p:cNvPicPr>
          <p:nvPr/>
        </p:nvPicPr>
        <p:blipFill>
          <a:blip r:embed="rId2"/>
          <a:stretch>
            <a:fillRect/>
          </a:stretch>
        </p:blipFill>
        <p:spPr>
          <a:xfrm>
            <a:off x="802378" y="1481272"/>
            <a:ext cx="9089487" cy="4978305"/>
          </a:xfrm>
          <a:prstGeom prst="rect">
            <a:avLst/>
          </a:prstGeom>
        </p:spPr>
      </p:pic>
    </p:spTree>
    <p:extLst>
      <p:ext uri="{BB962C8B-B14F-4D97-AF65-F5344CB8AC3E}">
        <p14:creationId xmlns:p14="http://schemas.microsoft.com/office/powerpoint/2010/main" val="163370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00FEE-442E-8F4C-9E5B-79703233860F}"/>
              </a:ext>
            </a:extLst>
          </p:cNvPr>
          <p:cNvPicPr>
            <a:picLocks noChangeAspect="1"/>
          </p:cNvPicPr>
          <p:nvPr/>
        </p:nvPicPr>
        <p:blipFill>
          <a:blip r:embed="rId2"/>
          <a:stretch>
            <a:fillRect/>
          </a:stretch>
        </p:blipFill>
        <p:spPr>
          <a:xfrm>
            <a:off x="1528549" y="436876"/>
            <a:ext cx="8815768" cy="5612945"/>
          </a:xfrm>
          <a:prstGeom prst="rect">
            <a:avLst/>
          </a:prstGeom>
        </p:spPr>
      </p:pic>
    </p:spTree>
    <p:extLst>
      <p:ext uri="{BB962C8B-B14F-4D97-AF65-F5344CB8AC3E}">
        <p14:creationId xmlns:p14="http://schemas.microsoft.com/office/powerpoint/2010/main" val="356225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53CEE-E531-A047-9BC2-C75DC617D6B2}"/>
              </a:ext>
            </a:extLst>
          </p:cNvPr>
          <p:cNvPicPr>
            <a:picLocks noChangeAspect="1"/>
          </p:cNvPicPr>
          <p:nvPr/>
        </p:nvPicPr>
        <p:blipFill>
          <a:blip r:embed="rId2"/>
          <a:stretch>
            <a:fillRect/>
          </a:stretch>
        </p:blipFill>
        <p:spPr>
          <a:xfrm>
            <a:off x="1528549" y="403734"/>
            <a:ext cx="8924779" cy="6050532"/>
          </a:xfrm>
          <a:prstGeom prst="rect">
            <a:avLst/>
          </a:prstGeom>
        </p:spPr>
      </p:pic>
    </p:spTree>
    <p:extLst>
      <p:ext uri="{BB962C8B-B14F-4D97-AF65-F5344CB8AC3E}">
        <p14:creationId xmlns:p14="http://schemas.microsoft.com/office/powerpoint/2010/main" val="368457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C29-BC6B-0348-8796-92BDDBB9684C}"/>
              </a:ext>
            </a:extLst>
          </p:cNvPr>
          <p:cNvSpPr>
            <a:spLocks noGrp="1"/>
          </p:cNvSpPr>
          <p:nvPr>
            <p:ph type="title" idx="4294967295"/>
          </p:nvPr>
        </p:nvSpPr>
        <p:spPr>
          <a:xfrm>
            <a:off x="111211" y="296648"/>
            <a:ext cx="11212513" cy="519113"/>
          </a:xfrm>
        </p:spPr>
        <p:txBody>
          <a:bodyPr>
            <a:normAutofit fontScale="90000"/>
          </a:bodyPr>
          <a:lstStyle/>
          <a:p>
            <a:pPr>
              <a:buNone/>
            </a:pPr>
            <a:r>
              <a:rPr lang="en-US" dirty="0"/>
              <a:t>Agenda</a:t>
            </a:r>
          </a:p>
        </p:txBody>
      </p:sp>
      <p:sp>
        <p:nvSpPr>
          <p:cNvPr id="3" name="TextBox 2">
            <a:extLst>
              <a:ext uri="{FF2B5EF4-FFF2-40B4-BE49-F238E27FC236}">
                <a16:creationId xmlns:a16="http://schemas.microsoft.com/office/drawing/2014/main" id="{0E0E21EF-0FA4-6B4D-8ABA-1C9C5A548486}"/>
              </a:ext>
            </a:extLst>
          </p:cNvPr>
          <p:cNvSpPr txBox="1"/>
          <p:nvPr/>
        </p:nvSpPr>
        <p:spPr>
          <a:xfrm>
            <a:off x="969780" y="1528684"/>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Paper Workflows</a:t>
            </a:r>
          </a:p>
        </p:txBody>
      </p:sp>
      <p:sp>
        <p:nvSpPr>
          <p:cNvPr id="4" name="TextBox 3">
            <a:extLst>
              <a:ext uri="{FF2B5EF4-FFF2-40B4-BE49-F238E27FC236}">
                <a16:creationId xmlns:a16="http://schemas.microsoft.com/office/drawing/2014/main" id="{2388BF29-EA61-024A-8322-1C1A0D1EA767}"/>
              </a:ext>
            </a:extLst>
          </p:cNvPr>
          <p:cNvSpPr txBox="1"/>
          <p:nvPr/>
        </p:nvSpPr>
        <p:spPr>
          <a:xfrm>
            <a:off x="969780" y="2086404"/>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Flow-Based Programming</a:t>
            </a:r>
          </a:p>
        </p:txBody>
      </p:sp>
      <p:sp>
        <p:nvSpPr>
          <p:cNvPr id="5" name="TextBox 4">
            <a:extLst>
              <a:ext uri="{FF2B5EF4-FFF2-40B4-BE49-F238E27FC236}">
                <a16:creationId xmlns:a16="http://schemas.microsoft.com/office/drawing/2014/main" id="{507E5ABB-989E-EA43-941D-475DF07A0417}"/>
              </a:ext>
            </a:extLst>
          </p:cNvPr>
          <p:cNvSpPr txBox="1"/>
          <p:nvPr/>
        </p:nvSpPr>
        <p:spPr>
          <a:xfrm>
            <a:off x="969780" y="2687722"/>
            <a:ext cx="895541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Hustle and Flow</a:t>
            </a:r>
          </a:p>
        </p:txBody>
      </p:sp>
    </p:spTree>
    <p:extLst>
      <p:ext uri="{BB962C8B-B14F-4D97-AF65-F5344CB8AC3E}">
        <p14:creationId xmlns:p14="http://schemas.microsoft.com/office/powerpoint/2010/main" val="1986207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4EF45D-2B89-BF41-99AC-0EAB68F9975A}"/>
              </a:ext>
            </a:extLst>
          </p:cNvPr>
          <p:cNvPicPr>
            <a:picLocks noChangeAspect="1"/>
          </p:cNvPicPr>
          <p:nvPr/>
        </p:nvPicPr>
        <p:blipFill>
          <a:blip r:embed="rId2"/>
          <a:stretch>
            <a:fillRect/>
          </a:stretch>
        </p:blipFill>
        <p:spPr>
          <a:xfrm>
            <a:off x="987189" y="448379"/>
            <a:ext cx="10030040" cy="5347371"/>
          </a:xfrm>
          <a:prstGeom prst="rect">
            <a:avLst/>
          </a:prstGeom>
        </p:spPr>
      </p:pic>
    </p:spTree>
    <p:extLst>
      <p:ext uri="{BB962C8B-B14F-4D97-AF65-F5344CB8AC3E}">
        <p14:creationId xmlns:p14="http://schemas.microsoft.com/office/powerpoint/2010/main" val="424973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80593-C13E-CD4C-A482-7CA85A1969EE}"/>
              </a:ext>
            </a:extLst>
          </p:cNvPr>
          <p:cNvPicPr>
            <a:picLocks noChangeAspect="1"/>
          </p:cNvPicPr>
          <p:nvPr/>
        </p:nvPicPr>
        <p:blipFill>
          <a:blip r:embed="rId2"/>
          <a:stretch>
            <a:fillRect/>
          </a:stretch>
        </p:blipFill>
        <p:spPr>
          <a:xfrm>
            <a:off x="1546747" y="239701"/>
            <a:ext cx="8698799" cy="5781236"/>
          </a:xfrm>
          <a:prstGeom prst="rect">
            <a:avLst/>
          </a:prstGeom>
        </p:spPr>
      </p:pic>
      <p:sp>
        <p:nvSpPr>
          <p:cNvPr id="13" name="Rectangle 12">
            <a:extLst>
              <a:ext uri="{FF2B5EF4-FFF2-40B4-BE49-F238E27FC236}">
                <a16:creationId xmlns:a16="http://schemas.microsoft.com/office/drawing/2014/main" id="{A2E32E8E-2074-D341-9053-D49F2CFBDBF4}"/>
              </a:ext>
            </a:extLst>
          </p:cNvPr>
          <p:cNvSpPr/>
          <p:nvPr/>
        </p:nvSpPr>
        <p:spPr>
          <a:xfrm>
            <a:off x="4957249" y="239701"/>
            <a:ext cx="5288296"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5BD18C82-57EA-434A-9944-3EC97CAF90A2}"/>
              </a:ext>
            </a:extLst>
          </p:cNvPr>
          <p:cNvSpPr/>
          <p:nvPr/>
        </p:nvSpPr>
        <p:spPr>
          <a:xfrm>
            <a:off x="6381076" y="3958732"/>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84734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F50E13-598A-0241-8388-4C1C59BF429A}"/>
              </a:ext>
            </a:extLst>
          </p:cNvPr>
          <p:cNvPicPr>
            <a:picLocks noChangeAspect="1"/>
          </p:cNvPicPr>
          <p:nvPr/>
        </p:nvPicPr>
        <p:blipFill>
          <a:blip r:embed="rId2"/>
          <a:stretch>
            <a:fillRect/>
          </a:stretch>
        </p:blipFill>
        <p:spPr>
          <a:xfrm>
            <a:off x="1683225" y="217098"/>
            <a:ext cx="8311572" cy="5949413"/>
          </a:xfrm>
          <a:prstGeom prst="rect">
            <a:avLst/>
          </a:prstGeom>
        </p:spPr>
      </p:pic>
      <p:sp>
        <p:nvSpPr>
          <p:cNvPr id="9" name="Rectangle 8">
            <a:extLst>
              <a:ext uri="{FF2B5EF4-FFF2-40B4-BE49-F238E27FC236}">
                <a16:creationId xmlns:a16="http://schemas.microsoft.com/office/drawing/2014/main" id="{2F976DAA-F73A-3847-BEBE-4DB9CBD02DDE}"/>
              </a:ext>
            </a:extLst>
          </p:cNvPr>
          <p:cNvSpPr/>
          <p:nvPr/>
        </p:nvSpPr>
        <p:spPr>
          <a:xfrm>
            <a:off x="4888090" y="106211"/>
            <a:ext cx="3939821" cy="10678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057CD6CF-59D6-8C48-87CE-D2DD77FF7321}"/>
              </a:ext>
            </a:extLst>
          </p:cNvPr>
          <p:cNvSpPr/>
          <p:nvPr/>
        </p:nvSpPr>
        <p:spPr>
          <a:xfrm>
            <a:off x="928542" y="3285067"/>
            <a:ext cx="5167457" cy="16933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70F8D7F3-20BA-184E-A929-E289383D98A8}"/>
              </a:ext>
            </a:extLst>
          </p:cNvPr>
          <p:cNvSpPr/>
          <p:nvPr/>
        </p:nvSpPr>
        <p:spPr>
          <a:xfrm>
            <a:off x="6242755" y="4978400"/>
            <a:ext cx="3939820" cy="12989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71435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C5358-33BE-3347-93DF-F8058BA5EA3C}"/>
              </a:ext>
            </a:extLst>
          </p:cNvPr>
          <p:cNvPicPr>
            <a:picLocks noChangeAspect="1"/>
          </p:cNvPicPr>
          <p:nvPr/>
        </p:nvPicPr>
        <p:blipFill>
          <a:blip r:embed="rId2"/>
          <a:stretch>
            <a:fillRect/>
          </a:stretch>
        </p:blipFill>
        <p:spPr>
          <a:xfrm>
            <a:off x="1510353" y="279946"/>
            <a:ext cx="8315651" cy="5815309"/>
          </a:xfrm>
          <a:prstGeom prst="rect">
            <a:avLst/>
          </a:prstGeom>
        </p:spPr>
      </p:pic>
      <p:sp>
        <p:nvSpPr>
          <p:cNvPr id="5" name="Rectangle 4">
            <a:extLst>
              <a:ext uri="{FF2B5EF4-FFF2-40B4-BE49-F238E27FC236}">
                <a16:creationId xmlns:a16="http://schemas.microsoft.com/office/drawing/2014/main" id="{4D887B69-CD99-144B-BFB4-236DBDDDA4A6}"/>
              </a:ext>
            </a:extLst>
          </p:cNvPr>
          <p:cNvSpPr/>
          <p:nvPr/>
        </p:nvSpPr>
        <p:spPr>
          <a:xfrm>
            <a:off x="4224898" y="110613"/>
            <a:ext cx="6456748" cy="237294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37A2F6F0-34EB-254A-8F13-4AB5EEA7FA5F}"/>
              </a:ext>
            </a:extLst>
          </p:cNvPr>
          <p:cNvSpPr/>
          <p:nvPr/>
        </p:nvSpPr>
        <p:spPr>
          <a:xfrm>
            <a:off x="5362223" y="4481690"/>
            <a:ext cx="4560711" cy="17828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82068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2467F383-B381-3844-875A-A83827547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061" y="769567"/>
            <a:ext cx="10083259" cy="504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087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10C4A2-6BF6-CB40-BB6E-AFEB57C07BA0}"/>
              </a:ext>
            </a:extLst>
          </p:cNvPr>
          <p:cNvPicPr>
            <a:picLocks noChangeAspect="1"/>
          </p:cNvPicPr>
          <p:nvPr/>
        </p:nvPicPr>
        <p:blipFill>
          <a:blip r:embed="rId2"/>
          <a:stretch>
            <a:fillRect/>
          </a:stretch>
        </p:blipFill>
        <p:spPr>
          <a:xfrm>
            <a:off x="1663308" y="10840"/>
            <a:ext cx="9684801" cy="6518616"/>
          </a:xfrm>
          <a:prstGeom prst="rect">
            <a:avLst/>
          </a:prstGeom>
        </p:spPr>
      </p:pic>
      <p:sp>
        <p:nvSpPr>
          <p:cNvPr id="5" name="Rectangle 4">
            <a:extLst>
              <a:ext uri="{FF2B5EF4-FFF2-40B4-BE49-F238E27FC236}">
                <a16:creationId xmlns:a16="http://schemas.microsoft.com/office/drawing/2014/main" id="{A316C853-1D98-DB4C-A5D2-DFBFE85B5CBD}"/>
              </a:ext>
            </a:extLst>
          </p:cNvPr>
          <p:cNvSpPr/>
          <p:nvPr/>
        </p:nvSpPr>
        <p:spPr>
          <a:xfrm>
            <a:off x="8673707" y="2837859"/>
            <a:ext cx="3518293" cy="13243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CAA09A77-1AD9-9146-A827-143BC6ED9A43}"/>
              </a:ext>
            </a:extLst>
          </p:cNvPr>
          <p:cNvSpPr/>
          <p:nvPr/>
        </p:nvSpPr>
        <p:spPr>
          <a:xfrm>
            <a:off x="7529690" y="614851"/>
            <a:ext cx="3640215" cy="13243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42B05E1-4736-5A49-90EC-DE920C8ADD69}"/>
              </a:ext>
            </a:extLst>
          </p:cNvPr>
          <p:cNvSpPr/>
          <p:nvPr/>
        </p:nvSpPr>
        <p:spPr>
          <a:xfrm>
            <a:off x="3305162" y="0"/>
            <a:ext cx="4224528" cy="151854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1437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title" idx="4294967295"/>
          </p:nvPr>
        </p:nvSpPr>
        <p:spPr>
          <a:xfrm>
            <a:off x="0" y="3521075"/>
            <a:ext cx="11342688" cy="503238"/>
          </a:xfrm>
          <a:prstGeom prst="rect">
            <a:avLst/>
          </a:prstGeom>
        </p:spPr>
        <p:txBody>
          <a:bodyPr spcFirstLastPara="1" vert="horz" wrap="square" lIns="0" tIns="0" rIns="0" bIns="0" rtlCol="0" anchor="t" anchorCtr="0">
            <a:noAutofit/>
          </a:bodyPr>
          <a:lstStyle/>
          <a:p>
            <a:pPr algn="ctr">
              <a:buNone/>
            </a:pPr>
            <a:r>
              <a:rPr lang="en-GB" sz="1867" dirty="0"/>
              <a:t>“I’m in these heels every day and you never seen me fall down once!” – Nola, Hustle and Flow</a:t>
            </a:r>
            <a:endParaRPr sz="1867" dirty="0"/>
          </a:p>
        </p:txBody>
      </p:sp>
      <p:sp>
        <p:nvSpPr>
          <p:cNvPr id="63" name="Google Shape;63;p13"/>
          <p:cNvSpPr txBox="1">
            <a:spLocks noGrp="1"/>
          </p:cNvSpPr>
          <p:nvPr>
            <p:ph type="title" idx="4294967295"/>
          </p:nvPr>
        </p:nvSpPr>
        <p:spPr>
          <a:xfrm>
            <a:off x="849313" y="2747963"/>
            <a:ext cx="11342687" cy="681037"/>
          </a:xfrm>
          <a:prstGeom prst="rect">
            <a:avLst/>
          </a:prstGeom>
        </p:spPr>
        <p:txBody>
          <a:bodyPr spcFirstLastPara="1" vert="horz" wrap="square" lIns="0" tIns="0" rIns="0" bIns="0" rtlCol="0" anchor="t" anchorCtr="0">
            <a:noAutofit/>
          </a:bodyPr>
          <a:lstStyle/>
          <a:p>
            <a:pPr algn="ctr">
              <a:buNone/>
            </a:pPr>
            <a:r>
              <a:rPr lang="en-GB" dirty="0"/>
              <a:t>Hustle and Flow</a:t>
            </a:r>
            <a:endParaRPr dirty="0"/>
          </a:p>
        </p:txBody>
      </p:sp>
      <p:sp>
        <p:nvSpPr>
          <p:cNvPr id="2" name="TextBox 1">
            <a:extLst>
              <a:ext uri="{FF2B5EF4-FFF2-40B4-BE49-F238E27FC236}">
                <a16:creationId xmlns:a16="http://schemas.microsoft.com/office/drawing/2014/main" id="{98A6A3A5-7CCC-B64E-9B54-584A31A200E7}"/>
              </a:ext>
            </a:extLst>
          </p:cNvPr>
          <p:cNvSpPr txBox="1"/>
          <p:nvPr/>
        </p:nvSpPr>
        <p:spPr>
          <a:xfrm>
            <a:off x="11190868" y="257719"/>
            <a:ext cx="819483" cy="461665"/>
          </a:xfrm>
          <a:prstGeom prst="rect">
            <a:avLst/>
          </a:prstGeom>
          <a:noFill/>
        </p:spPr>
        <p:txBody>
          <a:bodyPr wrap="square" rtlCol="0">
            <a:spAutoFit/>
          </a:bodyPr>
          <a:lstStyle/>
          <a:p>
            <a:r>
              <a:rPr lang="en-US" sz="2400" dirty="0"/>
              <a:t>T:10</a:t>
            </a:r>
          </a:p>
        </p:txBody>
      </p:sp>
    </p:spTree>
    <p:extLst>
      <p:ext uri="{BB962C8B-B14F-4D97-AF65-F5344CB8AC3E}">
        <p14:creationId xmlns:p14="http://schemas.microsoft.com/office/powerpoint/2010/main" val="1027877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38B06-69D8-4640-8E12-FB6C036E0597}"/>
              </a:ext>
            </a:extLst>
          </p:cNvPr>
          <p:cNvSpPr>
            <a:spLocks noGrp="1"/>
          </p:cNvSpPr>
          <p:nvPr>
            <p:ph type="title" idx="4294967295"/>
          </p:nvPr>
        </p:nvSpPr>
        <p:spPr>
          <a:xfrm>
            <a:off x="345990" y="358431"/>
            <a:ext cx="11212513" cy="831850"/>
          </a:xfrm>
        </p:spPr>
        <p:txBody>
          <a:bodyPr>
            <a:normAutofit/>
          </a:bodyPr>
          <a:lstStyle/>
          <a:p>
            <a:pPr>
              <a:buNone/>
            </a:pPr>
            <a:r>
              <a:rPr lang="en-US" sz="4000" dirty="0"/>
              <a:t>What Communication Style?</a:t>
            </a:r>
          </a:p>
        </p:txBody>
      </p:sp>
      <p:sp>
        <p:nvSpPr>
          <p:cNvPr id="5" name="Right Arrow 4">
            <a:extLst>
              <a:ext uri="{FF2B5EF4-FFF2-40B4-BE49-F238E27FC236}">
                <a16:creationId xmlns:a16="http://schemas.microsoft.com/office/drawing/2014/main" id="{C2B31FCB-3E04-5741-BE3E-370AABFCCA6D}"/>
              </a:ext>
            </a:extLst>
          </p:cNvPr>
          <p:cNvSpPr/>
          <p:nvPr/>
        </p:nvSpPr>
        <p:spPr>
          <a:xfrm rot="10800000" flipH="1">
            <a:off x="1165833" y="1984664"/>
            <a:ext cx="2451967" cy="4602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F6DFD2A0-CE62-574A-B0D4-E4F46BF53607}"/>
              </a:ext>
            </a:extLst>
          </p:cNvPr>
          <p:cNvSpPr txBox="1"/>
          <p:nvPr/>
        </p:nvSpPr>
        <p:spPr>
          <a:xfrm>
            <a:off x="4267200" y="1984663"/>
            <a:ext cx="5583161" cy="1200329"/>
          </a:xfrm>
          <a:prstGeom prst="rect">
            <a:avLst/>
          </a:prstGeom>
          <a:noFill/>
        </p:spPr>
        <p:txBody>
          <a:bodyPr wrap="square" rtlCol="0">
            <a:spAutoFit/>
          </a:bodyPr>
          <a:lstStyle/>
          <a:p>
            <a:r>
              <a:rPr lang="en-US" sz="2400" b="1" dirty="0"/>
              <a:t>Flow</a:t>
            </a:r>
            <a:r>
              <a:rPr lang="en-US" sz="2400" dirty="0"/>
              <a:t>: Asynchronous Conversation, Information Packets moving along Connectors between Components</a:t>
            </a:r>
          </a:p>
        </p:txBody>
      </p:sp>
      <p:sp>
        <p:nvSpPr>
          <p:cNvPr id="10" name="Right Arrow 9">
            <a:extLst>
              <a:ext uri="{FF2B5EF4-FFF2-40B4-BE49-F238E27FC236}">
                <a16:creationId xmlns:a16="http://schemas.microsoft.com/office/drawing/2014/main" id="{D4053457-DC1C-6E47-BFBB-3324E96C08A2}"/>
              </a:ext>
            </a:extLst>
          </p:cNvPr>
          <p:cNvSpPr/>
          <p:nvPr/>
        </p:nvSpPr>
        <p:spPr>
          <a:xfrm>
            <a:off x="1030364" y="3839525"/>
            <a:ext cx="2451968" cy="460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17931422-FEEC-DC4F-B211-6506D9BFF33F}"/>
              </a:ext>
            </a:extLst>
          </p:cNvPr>
          <p:cNvSpPr txBox="1"/>
          <p:nvPr/>
        </p:nvSpPr>
        <p:spPr>
          <a:xfrm>
            <a:off x="4131732" y="3478084"/>
            <a:ext cx="5583161" cy="1569660"/>
          </a:xfrm>
          <a:prstGeom prst="rect">
            <a:avLst/>
          </a:prstGeom>
          <a:noFill/>
        </p:spPr>
        <p:txBody>
          <a:bodyPr wrap="square" rtlCol="0">
            <a:spAutoFit/>
          </a:bodyPr>
          <a:lstStyle/>
          <a:p>
            <a:r>
              <a:rPr lang="en-US" sz="2400" b="1" dirty="0"/>
              <a:t>Hustle</a:t>
            </a:r>
            <a:r>
              <a:rPr lang="en-US" sz="2400" dirty="0"/>
              <a:t>: Synchronous Conversation interrupting when we are transforming one Information Packet to another inside a Component</a:t>
            </a:r>
          </a:p>
        </p:txBody>
      </p:sp>
    </p:spTree>
    <p:extLst>
      <p:ext uri="{BB962C8B-B14F-4D97-AF65-F5344CB8AC3E}">
        <p14:creationId xmlns:p14="http://schemas.microsoft.com/office/powerpoint/2010/main" val="175529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E01144-E197-E84A-8CDA-F9D987B1C120}"/>
              </a:ext>
            </a:extLst>
          </p:cNvPr>
          <p:cNvSpPr/>
          <p:nvPr/>
        </p:nvSpPr>
        <p:spPr>
          <a:xfrm>
            <a:off x="337351" y="2819775"/>
            <a:ext cx="11434439" cy="913007"/>
          </a:xfrm>
          <a:prstGeom prst="rect">
            <a:avLst/>
          </a:prstGeom>
        </p:spPr>
        <p:txBody>
          <a:bodyPr wrap="square">
            <a:spAutoFit/>
          </a:bodyPr>
          <a:lstStyle/>
          <a:p>
            <a:pPr algn="ctr"/>
            <a:r>
              <a:rPr lang="el-GR" sz="3200" dirty="0"/>
              <a:t>“Πάντα </a:t>
            </a:r>
            <a:r>
              <a:rPr lang="el-GR" sz="3200" dirty="0" err="1"/>
              <a:t>ῥεῖ</a:t>
            </a:r>
            <a:r>
              <a:rPr lang="en-GB" sz="3200" dirty="0"/>
              <a:t>  – Everything flows”  </a:t>
            </a:r>
          </a:p>
          <a:p>
            <a:pPr algn="r"/>
            <a:r>
              <a:rPr lang="en-GB" sz="2133" dirty="0"/>
              <a:t>( Heraclitus of Ephesus, ca. 500 BCE)</a:t>
            </a:r>
            <a:endParaRPr lang="en-US" sz="2133" dirty="0"/>
          </a:p>
        </p:txBody>
      </p:sp>
    </p:spTree>
    <p:extLst>
      <p:ext uri="{BB962C8B-B14F-4D97-AF65-F5344CB8AC3E}">
        <p14:creationId xmlns:p14="http://schemas.microsoft.com/office/powerpoint/2010/main" val="127212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6333C3-B935-F548-9F9D-E0A2D506E4D4}"/>
              </a:ext>
            </a:extLst>
          </p:cNvPr>
          <p:cNvPicPr>
            <a:picLocks noChangeAspect="1"/>
          </p:cNvPicPr>
          <p:nvPr/>
        </p:nvPicPr>
        <p:blipFill>
          <a:blip r:embed="rId3"/>
          <a:stretch>
            <a:fillRect/>
          </a:stretch>
        </p:blipFill>
        <p:spPr>
          <a:xfrm>
            <a:off x="659313" y="395979"/>
            <a:ext cx="4467825" cy="3033020"/>
          </a:xfrm>
          <a:prstGeom prst="rect">
            <a:avLst/>
          </a:prstGeom>
        </p:spPr>
      </p:pic>
      <p:pic>
        <p:nvPicPr>
          <p:cNvPr id="8" name="Picture 7">
            <a:extLst>
              <a:ext uri="{FF2B5EF4-FFF2-40B4-BE49-F238E27FC236}">
                <a16:creationId xmlns:a16="http://schemas.microsoft.com/office/drawing/2014/main" id="{2D65C1AA-F246-1E45-8701-BF4FC8F8CE34}"/>
              </a:ext>
            </a:extLst>
          </p:cNvPr>
          <p:cNvPicPr>
            <a:picLocks noChangeAspect="1"/>
          </p:cNvPicPr>
          <p:nvPr/>
        </p:nvPicPr>
        <p:blipFill>
          <a:blip r:embed="rId4"/>
          <a:stretch>
            <a:fillRect/>
          </a:stretch>
        </p:blipFill>
        <p:spPr>
          <a:xfrm>
            <a:off x="532400" y="3428999"/>
            <a:ext cx="4688517" cy="3274852"/>
          </a:xfrm>
          <a:prstGeom prst="rect">
            <a:avLst/>
          </a:prstGeom>
        </p:spPr>
      </p:pic>
      <p:pic>
        <p:nvPicPr>
          <p:cNvPr id="10" name="Picture 9">
            <a:extLst>
              <a:ext uri="{FF2B5EF4-FFF2-40B4-BE49-F238E27FC236}">
                <a16:creationId xmlns:a16="http://schemas.microsoft.com/office/drawing/2014/main" id="{1D75D3D2-7B1C-254E-B5E5-B90412CFC9AC}"/>
              </a:ext>
            </a:extLst>
          </p:cNvPr>
          <p:cNvPicPr>
            <a:picLocks noChangeAspect="1"/>
          </p:cNvPicPr>
          <p:nvPr/>
        </p:nvPicPr>
        <p:blipFill>
          <a:blip r:embed="rId5"/>
          <a:stretch>
            <a:fillRect/>
          </a:stretch>
        </p:blipFill>
        <p:spPr>
          <a:xfrm>
            <a:off x="6283571" y="3535822"/>
            <a:ext cx="4300967" cy="3168029"/>
          </a:xfrm>
          <a:prstGeom prst="rect">
            <a:avLst/>
          </a:prstGeom>
        </p:spPr>
      </p:pic>
      <p:pic>
        <p:nvPicPr>
          <p:cNvPr id="12" name="Picture 11">
            <a:extLst>
              <a:ext uri="{FF2B5EF4-FFF2-40B4-BE49-F238E27FC236}">
                <a16:creationId xmlns:a16="http://schemas.microsoft.com/office/drawing/2014/main" id="{0BDAFDD5-68F3-E343-B742-5012E36E1CA4}"/>
              </a:ext>
            </a:extLst>
          </p:cNvPr>
          <p:cNvPicPr>
            <a:picLocks noChangeAspect="1"/>
          </p:cNvPicPr>
          <p:nvPr/>
        </p:nvPicPr>
        <p:blipFill>
          <a:blip r:embed="rId6"/>
          <a:stretch>
            <a:fillRect/>
          </a:stretch>
        </p:blipFill>
        <p:spPr>
          <a:xfrm>
            <a:off x="6241887" y="0"/>
            <a:ext cx="4813020" cy="3429000"/>
          </a:xfrm>
          <a:prstGeom prst="rect">
            <a:avLst/>
          </a:prstGeom>
        </p:spPr>
      </p:pic>
      <p:sp>
        <p:nvSpPr>
          <p:cNvPr id="13" name="Right Arrow 12">
            <a:extLst>
              <a:ext uri="{FF2B5EF4-FFF2-40B4-BE49-F238E27FC236}">
                <a16:creationId xmlns:a16="http://schemas.microsoft.com/office/drawing/2014/main" id="{A8AB8FE3-F8A1-2E40-B927-13B6E9599143}"/>
              </a:ext>
            </a:extLst>
          </p:cNvPr>
          <p:cNvSpPr/>
          <p:nvPr/>
        </p:nvSpPr>
        <p:spPr>
          <a:xfrm>
            <a:off x="2000739" y="656492"/>
            <a:ext cx="1417189"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78BAABFF-EF4B-5443-84B1-CDB51B904446}"/>
              </a:ext>
            </a:extLst>
          </p:cNvPr>
          <p:cNvSpPr/>
          <p:nvPr/>
        </p:nvSpPr>
        <p:spPr>
          <a:xfrm rot="17403009" flipH="1">
            <a:off x="3428310" y="99457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B927E78F-9EAB-8245-968F-5F30FE68C655}"/>
              </a:ext>
            </a:extLst>
          </p:cNvPr>
          <p:cNvSpPr/>
          <p:nvPr/>
        </p:nvSpPr>
        <p:spPr>
          <a:xfrm flipH="1">
            <a:off x="2141577" y="1468695"/>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16" name="Right Arrow 15">
            <a:extLst>
              <a:ext uri="{FF2B5EF4-FFF2-40B4-BE49-F238E27FC236}">
                <a16:creationId xmlns:a16="http://schemas.microsoft.com/office/drawing/2014/main" id="{EB8AE75D-3228-1C44-A72C-313B6E8D2C00}"/>
              </a:ext>
            </a:extLst>
          </p:cNvPr>
          <p:cNvSpPr/>
          <p:nvPr/>
        </p:nvSpPr>
        <p:spPr>
          <a:xfrm rot="16041309" flipH="1">
            <a:off x="941915" y="2096385"/>
            <a:ext cx="74727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8DB99C3F-9E64-CC4E-ABAF-9EA156F54D85}"/>
              </a:ext>
            </a:extLst>
          </p:cNvPr>
          <p:cNvSpPr/>
          <p:nvPr/>
        </p:nvSpPr>
        <p:spPr>
          <a:xfrm rot="4182405" flipH="1">
            <a:off x="1521953" y="2115691"/>
            <a:ext cx="80498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57C44C4-A420-BA4E-A34C-B29056E1FF97}"/>
              </a:ext>
            </a:extLst>
          </p:cNvPr>
          <p:cNvSpPr/>
          <p:nvPr/>
        </p:nvSpPr>
        <p:spPr>
          <a:xfrm rot="2019923" flipH="1">
            <a:off x="6391798" y="2193157"/>
            <a:ext cx="1242212"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19" name="Right Arrow 18">
            <a:extLst>
              <a:ext uri="{FF2B5EF4-FFF2-40B4-BE49-F238E27FC236}">
                <a16:creationId xmlns:a16="http://schemas.microsoft.com/office/drawing/2014/main" id="{F8F8704D-9A89-D04F-8146-56AF779CB2D4}"/>
              </a:ext>
            </a:extLst>
          </p:cNvPr>
          <p:cNvSpPr/>
          <p:nvPr/>
        </p:nvSpPr>
        <p:spPr>
          <a:xfrm rot="10800000" flipH="1">
            <a:off x="2344325" y="1806623"/>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0" name="Right Arrow 19">
            <a:extLst>
              <a:ext uri="{FF2B5EF4-FFF2-40B4-BE49-F238E27FC236}">
                <a16:creationId xmlns:a16="http://schemas.microsoft.com/office/drawing/2014/main" id="{E19C4F2A-5B88-F448-8ECF-4F01372C83A8}"/>
              </a:ext>
            </a:extLst>
          </p:cNvPr>
          <p:cNvSpPr/>
          <p:nvPr/>
        </p:nvSpPr>
        <p:spPr>
          <a:xfrm rot="20015814" flipH="1">
            <a:off x="1262595" y="3607927"/>
            <a:ext cx="2451967"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1" name="Right Arrow 20">
            <a:extLst>
              <a:ext uri="{FF2B5EF4-FFF2-40B4-BE49-F238E27FC236}">
                <a16:creationId xmlns:a16="http://schemas.microsoft.com/office/drawing/2014/main" id="{DD6197AC-C672-174D-B1D4-4726B811CF79}"/>
              </a:ext>
            </a:extLst>
          </p:cNvPr>
          <p:cNvSpPr/>
          <p:nvPr/>
        </p:nvSpPr>
        <p:spPr>
          <a:xfrm rot="11579490" flipH="1">
            <a:off x="3730647" y="3067224"/>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2" name="Right Arrow 21">
            <a:extLst>
              <a:ext uri="{FF2B5EF4-FFF2-40B4-BE49-F238E27FC236}">
                <a16:creationId xmlns:a16="http://schemas.microsoft.com/office/drawing/2014/main" id="{C64136F4-D559-C64C-A0B6-B30D922C76EB}"/>
              </a:ext>
            </a:extLst>
          </p:cNvPr>
          <p:cNvSpPr/>
          <p:nvPr/>
        </p:nvSpPr>
        <p:spPr>
          <a:xfrm rot="17163816" flipH="1">
            <a:off x="4034426" y="3803087"/>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3" name="Right Arrow 22">
            <a:extLst>
              <a:ext uri="{FF2B5EF4-FFF2-40B4-BE49-F238E27FC236}">
                <a16:creationId xmlns:a16="http://schemas.microsoft.com/office/drawing/2014/main" id="{1F746D96-70EF-6540-83EC-B9039EAA2169}"/>
              </a:ext>
            </a:extLst>
          </p:cNvPr>
          <p:cNvSpPr/>
          <p:nvPr/>
        </p:nvSpPr>
        <p:spPr>
          <a:xfrm rot="16696986" flipH="1">
            <a:off x="3358551" y="4914055"/>
            <a:ext cx="899877" cy="3023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4" name="Right Arrow 23">
            <a:extLst>
              <a:ext uri="{FF2B5EF4-FFF2-40B4-BE49-F238E27FC236}">
                <a16:creationId xmlns:a16="http://schemas.microsoft.com/office/drawing/2014/main" id="{21E7EAF4-D3EE-574E-8623-448EC0E7A7F0}"/>
              </a:ext>
            </a:extLst>
          </p:cNvPr>
          <p:cNvSpPr/>
          <p:nvPr/>
        </p:nvSpPr>
        <p:spPr>
          <a:xfrm rot="20013216">
            <a:off x="4027827" y="5310461"/>
            <a:ext cx="625163"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ight Arrow 24">
            <a:extLst>
              <a:ext uri="{FF2B5EF4-FFF2-40B4-BE49-F238E27FC236}">
                <a16:creationId xmlns:a16="http://schemas.microsoft.com/office/drawing/2014/main" id="{F02769EE-D4C6-C248-8D69-6357A09BCA2D}"/>
              </a:ext>
            </a:extLst>
          </p:cNvPr>
          <p:cNvSpPr/>
          <p:nvPr/>
        </p:nvSpPr>
        <p:spPr>
          <a:xfrm rot="16696986" flipH="1">
            <a:off x="4072428" y="5824507"/>
            <a:ext cx="535960"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6" name="Right Arrow 25">
            <a:extLst>
              <a:ext uri="{FF2B5EF4-FFF2-40B4-BE49-F238E27FC236}">
                <a16:creationId xmlns:a16="http://schemas.microsoft.com/office/drawing/2014/main" id="{A52264F9-A652-2B45-9F36-20C2350113C6}"/>
              </a:ext>
            </a:extLst>
          </p:cNvPr>
          <p:cNvSpPr/>
          <p:nvPr/>
        </p:nvSpPr>
        <p:spPr>
          <a:xfrm rot="16696986" flipH="1">
            <a:off x="9923281" y="467523"/>
            <a:ext cx="535960"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7" name="Right Arrow 26">
            <a:extLst>
              <a:ext uri="{FF2B5EF4-FFF2-40B4-BE49-F238E27FC236}">
                <a16:creationId xmlns:a16="http://schemas.microsoft.com/office/drawing/2014/main" id="{1F19D5D1-732E-884D-B99C-B76DE2D135DC}"/>
              </a:ext>
            </a:extLst>
          </p:cNvPr>
          <p:cNvSpPr/>
          <p:nvPr/>
        </p:nvSpPr>
        <p:spPr>
          <a:xfrm flipH="1">
            <a:off x="7699159" y="515815"/>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8" name="Right Arrow 27">
            <a:extLst>
              <a:ext uri="{FF2B5EF4-FFF2-40B4-BE49-F238E27FC236}">
                <a16:creationId xmlns:a16="http://schemas.microsoft.com/office/drawing/2014/main" id="{25F83DB4-5646-274B-A07C-D692D1EFAC3F}"/>
              </a:ext>
            </a:extLst>
          </p:cNvPr>
          <p:cNvSpPr/>
          <p:nvPr/>
        </p:nvSpPr>
        <p:spPr>
          <a:xfrm rot="10800000" flipH="1">
            <a:off x="7913502" y="994579"/>
            <a:ext cx="1469788"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29" name="Right Arrow 28">
            <a:extLst>
              <a:ext uri="{FF2B5EF4-FFF2-40B4-BE49-F238E27FC236}">
                <a16:creationId xmlns:a16="http://schemas.microsoft.com/office/drawing/2014/main" id="{D77E33BA-5E79-B347-B360-99C1080FB535}"/>
              </a:ext>
            </a:extLst>
          </p:cNvPr>
          <p:cNvSpPr/>
          <p:nvPr/>
        </p:nvSpPr>
        <p:spPr>
          <a:xfrm rot="17693732" flipH="1">
            <a:off x="6205466" y="1264937"/>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0" name="Right Arrow 29">
            <a:extLst>
              <a:ext uri="{FF2B5EF4-FFF2-40B4-BE49-F238E27FC236}">
                <a16:creationId xmlns:a16="http://schemas.microsoft.com/office/drawing/2014/main" id="{D6D35764-86CA-FD48-B4B3-F9327CC0DF9B}"/>
              </a:ext>
            </a:extLst>
          </p:cNvPr>
          <p:cNvSpPr/>
          <p:nvPr/>
        </p:nvSpPr>
        <p:spPr>
          <a:xfrm rot="17403009" flipH="1">
            <a:off x="6502061" y="216475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2" name="Right Arrow 31">
            <a:extLst>
              <a:ext uri="{FF2B5EF4-FFF2-40B4-BE49-F238E27FC236}">
                <a16:creationId xmlns:a16="http://schemas.microsoft.com/office/drawing/2014/main" id="{D21B09B2-4FDD-FA46-A350-E51814E2241C}"/>
              </a:ext>
            </a:extLst>
          </p:cNvPr>
          <p:cNvSpPr/>
          <p:nvPr/>
        </p:nvSpPr>
        <p:spPr>
          <a:xfrm rot="5555104" flipH="1">
            <a:off x="6984419" y="166594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3" name="Right Arrow 32">
            <a:extLst>
              <a:ext uri="{FF2B5EF4-FFF2-40B4-BE49-F238E27FC236}">
                <a16:creationId xmlns:a16="http://schemas.microsoft.com/office/drawing/2014/main" id="{DA471562-20A2-7844-B838-FDFAA3B1A270}"/>
              </a:ext>
            </a:extLst>
          </p:cNvPr>
          <p:cNvSpPr/>
          <p:nvPr/>
        </p:nvSpPr>
        <p:spPr>
          <a:xfrm rot="15656698" flipH="1">
            <a:off x="9710027" y="1739913"/>
            <a:ext cx="1196239"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4" name="Right Arrow 33">
            <a:extLst>
              <a:ext uri="{FF2B5EF4-FFF2-40B4-BE49-F238E27FC236}">
                <a16:creationId xmlns:a16="http://schemas.microsoft.com/office/drawing/2014/main" id="{2D062383-1523-A544-8C75-00D8DAA1FD91}"/>
              </a:ext>
            </a:extLst>
          </p:cNvPr>
          <p:cNvSpPr/>
          <p:nvPr/>
        </p:nvSpPr>
        <p:spPr>
          <a:xfrm rot="16425354" flipH="1">
            <a:off x="9250937" y="3531899"/>
            <a:ext cx="2057968" cy="3378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6" name="Right Arrow 35">
            <a:extLst>
              <a:ext uri="{FF2B5EF4-FFF2-40B4-BE49-F238E27FC236}">
                <a16:creationId xmlns:a16="http://schemas.microsoft.com/office/drawing/2014/main" id="{C565A868-5364-9841-B7E7-26176005D023}"/>
              </a:ext>
            </a:extLst>
          </p:cNvPr>
          <p:cNvSpPr/>
          <p:nvPr/>
        </p:nvSpPr>
        <p:spPr>
          <a:xfrm rot="10800000">
            <a:off x="7783282" y="4580097"/>
            <a:ext cx="1446855"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ight Arrow 36">
            <a:extLst>
              <a:ext uri="{FF2B5EF4-FFF2-40B4-BE49-F238E27FC236}">
                <a16:creationId xmlns:a16="http://schemas.microsoft.com/office/drawing/2014/main" id="{F71D48AC-EF00-AB49-932F-68E7D4D6D087}"/>
              </a:ext>
            </a:extLst>
          </p:cNvPr>
          <p:cNvSpPr/>
          <p:nvPr/>
        </p:nvSpPr>
        <p:spPr>
          <a:xfrm rot="17693732" flipH="1">
            <a:off x="3873755" y="209071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1" name="Right Arrow 30">
            <a:extLst>
              <a:ext uri="{FF2B5EF4-FFF2-40B4-BE49-F238E27FC236}">
                <a16:creationId xmlns:a16="http://schemas.microsoft.com/office/drawing/2014/main" id="{36E6B2B6-037E-7247-9D37-4D7B256456F9}"/>
              </a:ext>
            </a:extLst>
          </p:cNvPr>
          <p:cNvSpPr/>
          <p:nvPr/>
        </p:nvSpPr>
        <p:spPr>
          <a:xfrm>
            <a:off x="2141576" y="4208801"/>
            <a:ext cx="1417189" cy="281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130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3" grpId="0" animBg="1"/>
      <p:bldP spid="34" grpId="0" animBg="1"/>
      <p:bldP spid="36" grpId="0" animBg="1"/>
      <p:bldP spid="37"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dirty="0"/>
              <a:t>Paper Workflows</a:t>
            </a:r>
            <a:endParaRPr dirty="0"/>
          </a:p>
        </p:txBody>
      </p:sp>
      <p:sp>
        <p:nvSpPr>
          <p:cNvPr id="70" name="Google Shape;70;p14"/>
          <p:cNvSpPr txBox="1">
            <a:spLocks noGrp="1"/>
          </p:cNvSpPr>
          <p:nvPr>
            <p:ph type="title" idx="4294967295"/>
          </p:nvPr>
        </p:nvSpPr>
        <p:spPr>
          <a:xfrm>
            <a:off x="0" y="3233738"/>
            <a:ext cx="11344275" cy="503237"/>
          </a:xfrm>
          <a:prstGeom prst="rect">
            <a:avLst/>
          </a:prstGeom>
        </p:spPr>
        <p:txBody>
          <a:bodyPr spcFirstLastPara="1" vert="horz" wrap="square" lIns="0" tIns="0" rIns="0" bIns="0" rtlCol="0" anchor="t" anchorCtr="0">
            <a:noAutofit/>
          </a:bodyPr>
          <a:lstStyle/>
          <a:p>
            <a:pPr lvl="0" algn="ctr">
              <a:buNone/>
            </a:pPr>
            <a:r>
              <a:rPr lang="en-GB" sz="1867" dirty="0"/>
              <a:t>“My life looked good on paper - where, in fact, almost all of it was being lived.”  - Martin Amis</a:t>
            </a:r>
            <a:endParaRPr sz="1867" dirty="0"/>
          </a:p>
        </p:txBody>
      </p:sp>
      <p:sp>
        <p:nvSpPr>
          <p:cNvPr id="5" name="TextBox 4">
            <a:extLst>
              <a:ext uri="{FF2B5EF4-FFF2-40B4-BE49-F238E27FC236}">
                <a16:creationId xmlns:a16="http://schemas.microsoft.com/office/drawing/2014/main" id="{0B7369F0-EB38-944E-BAD9-401C4FCCE7E6}"/>
              </a:ext>
            </a:extLst>
          </p:cNvPr>
          <p:cNvSpPr txBox="1"/>
          <p:nvPr/>
        </p:nvSpPr>
        <p:spPr>
          <a:xfrm>
            <a:off x="11190868" y="257719"/>
            <a:ext cx="819483" cy="461665"/>
          </a:xfrm>
          <a:prstGeom prst="rect">
            <a:avLst/>
          </a:prstGeom>
          <a:noFill/>
        </p:spPr>
        <p:txBody>
          <a:bodyPr wrap="square" rtlCol="0">
            <a:spAutoFit/>
          </a:bodyPr>
          <a:lstStyle/>
          <a:p>
            <a:r>
              <a:rPr lang="en-US" sz="2400" dirty="0">
                <a:solidFill>
                  <a:schemeClr val="bg1">
                    <a:lumMod val="20000"/>
                    <a:lumOff val="80000"/>
                  </a:schemeClr>
                </a:solidFill>
              </a:rPr>
              <a:t>T:35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852BF5B-C6BA-7649-A513-D0607F8B4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204" y="242655"/>
            <a:ext cx="7772153" cy="5861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C06CBE-8AE0-F74A-BBAE-F5625E89790F}"/>
              </a:ext>
            </a:extLst>
          </p:cNvPr>
          <p:cNvSpPr txBox="1"/>
          <p:nvPr/>
        </p:nvSpPr>
        <p:spPr>
          <a:xfrm rot="16200000">
            <a:off x="-1378999" y="2757996"/>
            <a:ext cx="5995387" cy="830997"/>
          </a:xfrm>
          <a:prstGeom prst="rect">
            <a:avLst/>
          </a:prstGeom>
          <a:noFill/>
        </p:spPr>
        <p:txBody>
          <a:bodyPr wrap="square" rtlCol="0">
            <a:spAutoFit/>
          </a:bodyPr>
          <a:lstStyle/>
          <a:p>
            <a:r>
              <a:rPr lang="en-US" sz="4800" dirty="0"/>
              <a:t>MODELLING FLOW</a:t>
            </a:r>
          </a:p>
        </p:txBody>
      </p:sp>
    </p:spTree>
    <p:extLst>
      <p:ext uri="{BB962C8B-B14F-4D97-AF65-F5344CB8AC3E}">
        <p14:creationId xmlns:p14="http://schemas.microsoft.com/office/powerpoint/2010/main" val="3732101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424BE-A483-DF44-9890-B49A01E00CF8}"/>
              </a:ext>
            </a:extLst>
          </p:cNvPr>
          <p:cNvSpPr/>
          <p:nvPr/>
        </p:nvSpPr>
        <p:spPr>
          <a:xfrm>
            <a:off x="2021125" y="2863086"/>
            <a:ext cx="8990120" cy="1200329"/>
          </a:xfrm>
          <a:prstGeom prst="rect">
            <a:avLst/>
          </a:prstGeom>
        </p:spPr>
        <p:txBody>
          <a:bodyPr wrap="square">
            <a:spAutoFit/>
          </a:bodyPr>
          <a:lstStyle/>
          <a:p>
            <a:r>
              <a:rPr lang="en-GB" sz="2400" dirty="0">
                <a:solidFill>
                  <a:srgbClr val="202122"/>
                </a:solidFill>
              </a:rPr>
              <a:t>"</a:t>
            </a:r>
            <a:r>
              <a:rPr lang="en-GB" sz="2400" b="1" dirty="0">
                <a:solidFill>
                  <a:srgbClr val="202122"/>
                </a:solidFill>
              </a:rPr>
              <a:t>Flow-based programming</a:t>
            </a:r>
            <a:r>
              <a:rPr lang="en-GB" sz="2400" dirty="0">
                <a:solidFill>
                  <a:srgbClr val="202122"/>
                </a:solidFill>
              </a:rPr>
              <a:t> … </a:t>
            </a:r>
            <a:r>
              <a:rPr lang="en-GB" sz="2400" b="1" dirty="0">
                <a:solidFill>
                  <a:srgbClr val="202122"/>
                </a:solidFill>
              </a:rPr>
              <a:t>the focus is on the application data and the transformations applied to it to produce the desired outputs.</a:t>
            </a:r>
            <a:r>
              <a:rPr lang="en-GB" sz="2400" dirty="0">
                <a:solidFill>
                  <a:srgbClr val="202122"/>
                </a:solidFill>
              </a:rPr>
              <a:t> " - Wikipedia</a:t>
            </a:r>
            <a:endParaRPr lang="en-GB" sz="2400" dirty="0"/>
          </a:p>
        </p:txBody>
      </p:sp>
    </p:spTree>
    <p:extLst>
      <p:ext uri="{BB962C8B-B14F-4D97-AF65-F5344CB8AC3E}">
        <p14:creationId xmlns:p14="http://schemas.microsoft.com/office/powerpoint/2010/main" val="4091701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FF1-41C8-9848-8E84-FEFEB07E030A}"/>
              </a:ext>
            </a:extLst>
          </p:cNvPr>
          <p:cNvSpPr>
            <a:spLocks noGrp="1"/>
          </p:cNvSpPr>
          <p:nvPr>
            <p:ph type="title" idx="4294967295"/>
          </p:nvPr>
        </p:nvSpPr>
        <p:spPr>
          <a:xfrm>
            <a:off x="143346" y="334314"/>
            <a:ext cx="11212513" cy="531813"/>
          </a:xfrm>
        </p:spPr>
        <p:txBody>
          <a:bodyPr>
            <a:normAutofit fontScale="90000"/>
          </a:bodyPr>
          <a:lstStyle/>
          <a:p>
            <a:pPr>
              <a:buNone/>
            </a:pPr>
            <a:r>
              <a:rPr lang="en-US" dirty="0"/>
              <a:t>Event Storming</a:t>
            </a:r>
          </a:p>
        </p:txBody>
      </p:sp>
      <p:sp>
        <p:nvSpPr>
          <p:cNvPr id="3" name="TextBox 2">
            <a:extLst>
              <a:ext uri="{FF2B5EF4-FFF2-40B4-BE49-F238E27FC236}">
                <a16:creationId xmlns:a16="http://schemas.microsoft.com/office/drawing/2014/main" id="{63DA96FC-8F59-1B41-A026-BCC86BD73510}"/>
              </a:ext>
            </a:extLst>
          </p:cNvPr>
          <p:cNvSpPr txBox="1"/>
          <p:nvPr/>
        </p:nvSpPr>
        <p:spPr>
          <a:xfrm>
            <a:off x="877330" y="1701619"/>
            <a:ext cx="10478529"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Event Storming, created by Alberto </a:t>
            </a:r>
            <a:r>
              <a:rPr lang="en-US" sz="2400" dirty="0" err="1"/>
              <a:t>Brandolini</a:t>
            </a:r>
            <a:r>
              <a:rPr lang="en-US" sz="2400" dirty="0"/>
              <a:t> is a technique for modelling flow</a:t>
            </a:r>
          </a:p>
        </p:txBody>
      </p:sp>
      <p:sp>
        <p:nvSpPr>
          <p:cNvPr id="4" name="TextBox 3">
            <a:extLst>
              <a:ext uri="{FF2B5EF4-FFF2-40B4-BE49-F238E27FC236}">
                <a16:creationId xmlns:a16="http://schemas.microsoft.com/office/drawing/2014/main" id="{392E62CD-AF5D-1A42-A7C4-D3D9097C2B11}"/>
              </a:ext>
            </a:extLst>
          </p:cNvPr>
          <p:cNvSpPr txBox="1"/>
          <p:nvPr/>
        </p:nvSpPr>
        <p:spPr>
          <a:xfrm>
            <a:off x="877331" y="2343381"/>
            <a:ext cx="10335182"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focuses on identifying the Information Packets – called events in this case – that pass through the system</a:t>
            </a:r>
          </a:p>
        </p:txBody>
      </p:sp>
      <p:sp>
        <p:nvSpPr>
          <p:cNvPr id="5" name="TextBox 4">
            <a:extLst>
              <a:ext uri="{FF2B5EF4-FFF2-40B4-BE49-F238E27FC236}">
                <a16:creationId xmlns:a16="http://schemas.microsoft.com/office/drawing/2014/main" id="{ACEC292F-5B56-5B4C-B514-94ED03C0E9FD}"/>
              </a:ext>
            </a:extLst>
          </p:cNvPr>
          <p:cNvSpPr txBox="1"/>
          <p:nvPr/>
        </p:nvSpPr>
        <p:spPr>
          <a:xfrm>
            <a:off x="877331" y="3354731"/>
            <a:ext cx="10335182"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Once the events have been identified, the ‘gaps’ that transform one event to another are identified as process or aggregates.</a:t>
            </a:r>
          </a:p>
        </p:txBody>
      </p:sp>
      <p:sp>
        <p:nvSpPr>
          <p:cNvPr id="6" name="TextBox 5">
            <a:extLst>
              <a:ext uri="{FF2B5EF4-FFF2-40B4-BE49-F238E27FC236}">
                <a16:creationId xmlns:a16="http://schemas.microsoft.com/office/drawing/2014/main" id="{74E1A4DD-E5B9-8940-AE66-A7AF74314002}"/>
              </a:ext>
            </a:extLst>
          </p:cNvPr>
          <p:cNvSpPr txBox="1"/>
          <p:nvPr/>
        </p:nvSpPr>
        <p:spPr>
          <a:xfrm>
            <a:off x="877330" y="4366082"/>
            <a:ext cx="10335181"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Commands initiate flows, and view models help us identify how commands are created.</a:t>
            </a:r>
          </a:p>
        </p:txBody>
      </p:sp>
    </p:spTree>
    <p:extLst>
      <p:ext uri="{BB962C8B-B14F-4D97-AF65-F5344CB8AC3E}">
        <p14:creationId xmlns:p14="http://schemas.microsoft.com/office/powerpoint/2010/main" val="302961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44837-2E1E-D84D-BDA8-FFE833A5C3EA}"/>
              </a:ext>
            </a:extLst>
          </p:cNvPr>
          <p:cNvPicPr>
            <a:picLocks noChangeAspect="1"/>
          </p:cNvPicPr>
          <p:nvPr/>
        </p:nvPicPr>
        <p:blipFill>
          <a:blip r:embed="rId2"/>
          <a:stretch>
            <a:fillRect/>
          </a:stretch>
        </p:blipFill>
        <p:spPr>
          <a:xfrm>
            <a:off x="3377184" y="465883"/>
            <a:ext cx="5639816" cy="6146583"/>
          </a:xfrm>
          <a:prstGeom prst="rect">
            <a:avLst/>
          </a:prstGeom>
        </p:spPr>
      </p:pic>
    </p:spTree>
    <p:extLst>
      <p:ext uri="{BB962C8B-B14F-4D97-AF65-F5344CB8AC3E}">
        <p14:creationId xmlns:p14="http://schemas.microsoft.com/office/powerpoint/2010/main" val="382038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5AB57D-3253-104C-8618-D90F143F13CB}"/>
              </a:ext>
            </a:extLst>
          </p:cNvPr>
          <p:cNvPicPr>
            <a:picLocks noChangeAspect="1"/>
          </p:cNvPicPr>
          <p:nvPr/>
        </p:nvPicPr>
        <p:blipFill>
          <a:blip r:embed="rId3"/>
          <a:stretch>
            <a:fillRect/>
          </a:stretch>
        </p:blipFill>
        <p:spPr>
          <a:xfrm>
            <a:off x="1661812" y="296592"/>
            <a:ext cx="8868376" cy="6264816"/>
          </a:xfrm>
          <a:prstGeom prst="rect">
            <a:avLst/>
          </a:prstGeom>
        </p:spPr>
      </p:pic>
    </p:spTree>
    <p:extLst>
      <p:ext uri="{BB962C8B-B14F-4D97-AF65-F5344CB8AC3E}">
        <p14:creationId xmlns:p14="http://schemas.microsoft.com/office/powerpoint/2010/main" val="58177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DF9714-823A-6547-994B-A551B3F71A0E}"/>
              </a:ext>
            </a:extLst>
          </p:cNvPr>
          <p:cNvPicPr>
            <a:picLocks noChangeAspect="1"/>
          </p:cNvPicPr>
          <p:nvPr/>
        </p:nvPicPr>
        <p:blipFill>
          <a:blip r:embed="rId2"/>
          <a:stretch>
            <a:fillRect/>
          </a:stretch>
        </p:blipFill>
        <p:spPr>
          <a:xfrm>
            <a:off x="1524000" y="169334"/>
            <a:ext cx="9144000" cy="6519333"/>
          </a:xfrm>
          <a:prstGeom prst="rect">
            <a:avLst/>
          </a:prstGeom>
        </p:spPr>
      </p:pic>
    </p:spTree>
    <p:extLst>
      <p:ext uri="{BB962C8B-B14F-4D97-AF65-F5344CB8AC3E}">
        <p14:creationId xmlns:p14="http://schemas.microsoft.com/office/powerpoint/2010/main" val="2727390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48E0F-DBAE-9243-8989-74EEBD5AAF65}"/>
              </a:ext>
            </a:extLst>
          </p:cNvPr>
          <p:cNvPicPr>
            <a:picLocks noChangeAspect="1"/>
          </p:cNvPicPr>
          <p:nvPr/>
        </p:nvPicPr>
        <p:blipFill>
          <a:blip r:embed="rId2"/>
          <a:stretch>
            <a:fillRect/>
          </a:stretch>
        </p:blipFill>
        <p:spPr>
          <a:xfrm>
            <a:off x="1578819" y="305886"/>
            <a:ext cx="8842063" cy="6246228"/>
          </a:xfrm>
          <a:prstGeom prst="rect">
            <a:avLst/>
          </a:prstGeom>
        </p:spPr>
      </p:pic>
    </p:spTree>
    <p:extLst>
      <p:ext uri="{BB962C8B-B14F-4D97-AF65-F5344CB8AC3E}">
        <p14:creationId xmlns:p14="http://schemas.microsoft.com/office/powerpoint/2010/main" val="2473810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70640-CBFD-9F4E-BEF8-E6F376CC2901}"/>
              </a:ext>
            </a:extLst>
          </p:cNvPr>
          <p:cNvPicPr>
            <a:picLocks noChangeAspect="1"/>
          </p:cNvPicPr>
          <p:nvPr/>
        </p:nvPicPr>
        <p:blipFill>
          <a:blip r:embed="rId2"/>
          <a:stretch>
            <a:fillRect/>
          </a:stretch>
        </p:blipFill>
        <p:spPr>
          <a:xfrm>
            <a:off x="1481667" y="169334"/>
            <a:ext cx="9228667" cy="6519333"/>
          </a:xfrm>
          <a:prstGeom prst="rect">
            <a:avLst/>
          </a:prstGeom>
        </p:spPr>
      </p:pic>
    </p:spTree>
    <p:extLst>
      <p:ext uri="{BB962C8B-B14F-4D97-AF65-F5344CB8AC3E}">
        <p14:creationId xmlns:p14="http://schemas.microsoft.com/office/powerpoint/2010/main" val="2874587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074797-D2D8-A946-A636-8DC4A93BA9BC}"/>
              </a:ext>
            </a:extLst>
          </p:cNvPr>
          <p:cNvPicPr>
            <a:picLocks noChangeAspect="1"/>
          </p:cNvPicPr>
          <p:nvPr/>
        </p:nvPicPr>
        <p:blipFill>
          <a:blip r:embed="rId2"/>
          <a:stretch>
            <a:fillRect/>
          </a:stretch>
        </p:blipFill>
        <p:spPr>
          <a:xfrm>
            <a:off x="1481667" y="169334"/>
            <a:ext cx="9228667" cy="6519333"/>
          </a:xfrm>
          <a:prstGeom prst="rect">
            <a:avLst/>
          </a:prstGeom>
        </p:spPr>
      </p:pic>
    </p:spTree>
    <p:extLst>
      <p:ext uri="{BB962C8B-B14F-4D97-AF65-F5344CB8AC3E}">
        <p14:creationId xmlns:p14="http://schemas.microsoft.com/office/powerpoint/2010/main" val="3197717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E4DF7-3094-2C47-A856-AE5F023B18E0}"/>
              </a:ext>
            </a:extLst>
          </p:cNvPr>
          <p:cNvPicPr>
            <a:picLocks noChangeAspect="1"/>
          </p:cNvPicPr>
          <p:nvPr/>
        </p:nvPicPr>
        <p:blipFill>
          <a:blip r:embed="rId2"/>
          <a:stretch>
            <a:fillRect/>
          </a:stretch>
        </p:blipFill>
        <p:spPr>
          <a:xfrm>
            <a:off x="1481667" y="169334"/>
            <a:ext cx="9228667" cy="6519333"/>
          </a:xfrm>
          <a:prstGeom prst="rect">
            <a:avLst/>
          </a:prstGeom>
        </p:spPr>
      </p:pic>
    </p:spTree>
    <p:extLst>
      <p:ext uri="{BB962C8B-B14F-4D97-AF65-F5344CB8AC3E}">
        <p14:creationId xmlns:p14="http://schemas.microsoft.com/office/powerpoint/2010/main" val="1523627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758122" y="820555"/>
            <a:ext cx="7975513" cy="4615044"/>
          </a:xfrm>
          <a:prstGeom prst="rect">
            <a:avLst/>
          </a:prstGeom>
        </p:spPr>
      </p:pic>
    </p:spTree>
    <p:extLst>
      <p:ext uri="{BB962C8B-B14F-4D97-AF65-F5344CB8AC3E}">
        <p14:creationId xmlns:p14="http://schemas.microsoft.com/office/powerpoint/2010/main" val="747568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B95C17-7A56-DD47-B3AC-0A6242AAF5AF}"/>
              </a:ext>
            </a:extLst>
          </p:cNvPr>
          <p:cNvPicPr>
            <a:picLocks noChangeAspect="1"/>
          </p:cNvPicPr>
          <p:nvPr/>
        </p:nvPicPr>
        <p:blipFill>
          <a:blip r:embed="rId2"/>
          <a:stretch>
            <a:fillRect/>
          </a:stretch>
        </p:blipFill>
        <p:spPr>
          <a:xfrm>
            <a:off x="1481667" y="169334"/>
            <a:ext cx="9228667" cy="6519333"/>
          </a:xfrm>
          <a:prstGeom prst="rect">
            <a:avLst/>
          </a:prstGeom>
        </p:spPr>
      </p:pic>
    </p:spTree>
    <p:extLst>
      <p:ext uri="{BB962C8B-B14F-4D97-AF65-F5344CB8AC3E}">
        <p14:creationId xmlns:p14="http://schemas.microsoft.com/office/powerpoint/2010/main" val="3261703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E46053-8274-D14F-96C3-6FDF89570945}"/>
              </a:ext>
            </a:extLst>
          </p:cNvPr>
          <p:cNvPicPr>
            <a:picLocks noChangeAspect="1"/>
          </p:cNvPicPr>
          <p:nvPr/>
        </p:nvPicPr>
        <p:blipFill>
          <a:blip r:embed="rId2"/>
          <a:stretch>
            <a:fillRect/>
          </a:stretch>
        </p:blipFill>
        <p:spPr>
          <a:xfrm>
            <a:off x="1157436" y="169334"/>
            <a:ext cx="9245600" cy="6519333"/>
          </a:xfrm>
          <a:prstGeom prst="rect">
            <a:avLst/>
          </a:prstGeom>
        </p:spPr>
      </p:pic>
    </p:spTree>
    <p:extLst>
      <p:ext uri="{BB962C8B-B14F-4D97-AF65-F5344CB8AC3E}">
        <p14:creationId xmlns:p14="http://schemas.microsoft.com/office/powerpoint/2010/main" val="3817728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6FF1-41C8-9848-8E84-FEFEB07E030A}"/>
              </a:ext>
            </a:extLst>
          </p:cNvPr>
          <p:cNvSpPr>
            <a:spLocks noGrp="1"/>
          </p:cNvSpPr>
          <p:nvPr>
            <p:ph type="title" idx="4294967295"/>
          </p:nvPr>
        </p:nvSpPr>
        <p:spPr>
          <a:xfrm>
            <a:off x="358346" y="378168"/>
            <a:ext cx="11212513" cy="539750"/>
          </a:xfrm>
        </p:spPr>
        <p:txBody>
          <a:bodyPr>
            <a:noAutofit/>
          </a:bodyPr>
          <a:lstStyle/>
          <a:p>
            <a:pPr>
              <a:buNone/>
            </a:pPr>
            <a:r>
              <a:rPr lang="en-US" sz="4000" dirty="0"/>
              <a:t>Event Modelling</a:t>
            </a:r>
          </a:p>
        </p:txBody>
      </p:sp>
      <p:sp>
        <p:nvSpPr>
          <p:cNvPr id="3" name="TextBox 2">
            <a:extLst>
              <a:ext uri="{FF2B5EF4-FFF2-40B4-BE49-F238E27FC236}">
                <a16:creationId xmlns:a16="http://schemas.microsoft.com/office/drawing/2014/main" id="{778B0690-B27E-614C-B419-46F6846D8163}"/>
              </a:ext>
            </a:extLst>
          </p:cNvPr>
          <p:cNvSpPr txBox="1"/>
          <p:nvPr/>
        </p:nvSpPr>
        <p:spPr>
          <a:xfrm>
            <a:off x="889686" y="1192889"/>
            <a:ext cx="10243751"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Event Modelling, created by Adam </a:t>
            </a:r>
            <a:r>
              <a:rPr lang="en-US" sz="2400" dirty="0" err="1"/>
              <a:t>Dymitruk</a:t>
            </a:r>
            <a:r>
              <a:rPr lang="en-US" sz="2400" dirty="0"/>
              <a:t> is a technique for modelling flow</a:t>
            </a:r>
          </a:p>
        </p:txBody>
      </p:sp>
      <p:sp>
        <p:nvSpPr>
          <p:cNvPr id="4" name="TextBox 3">
            <a:extLst>
              <a:ext uri="{FF2B5EF4-FFF2-40B4-BE49-F238E27FC236}">
                <a16:creationId xmlns:a16="http://schemas.microsoft.com/office/drawing/2014/main" id="{C9FC452E-C341-5E47-8C3D-6CA94214C352}"/>
              </a:ext>
            </a:extLst>
          </p:cNvPr>
          <p:cNvSpPr txBox="1"/>
          <p:nvPr/>
        </p:nvSpPr>
        <p:spPr>
          <a:xfrm>
            <a:off x="889687" y="1834650"/>
            <a:ext cx="10243750"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focuses on identifying the Information Packets – called events in this case – that pass through the system</a:t>
            </a:r>
          </a:p>
        </p:txBody>
      </p:sp>
      <p:sp>
        <p:nvSpPr>
          <p:cNvPr id="5" name="TextBox 4">
            <a:extLst>
              <a:ext uri="{FF2B5EF4-FFF2-40B4-BE49-F238E27FC236}">
                <a16:creationId xmlns:a16="http://schemas.microsoft.com/office/drawing/2014/main" id="{F509C018-C34D-8C49-8C3F-3FC2E2509639}"/>
              </a:ext>
            </a:extLst>
          </p:cNvPr>
          <p:cNvSpPr txBox="1"/>
          <p:nvPr/>
        </p:nvSpPr>
        <p:spPr>
          <a:xfrm>
            <a:off x="889686" y="2846001"/>
            <a:ext cx="10243749"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It models in more detail, the information needed to make commands that initiate flows,</a:t>
            </a:r>
          </a:p>
        </p:txBody>
      </p:sp>
      <p:sp>
        <p:nvSpPr>
          <p:cNvPr id="6" name="TextBox 5">
            <a:extLst>
              <a:ext uri="{FF2B5EF4-FFF2-40B4-BE49-F238E27FC236}">
                <a16:creationId xmlns:a16="http://schemas.microsoft.com/office/drawing/2014/main" id="{A9920F8F-7492-AF4D-8470-A25627F2B900}"/>
              </a:ext>
            </a:extLst>
          </p:cNvPr>
          <p:cNvSpPr txBox="1"/>
          <p:nvPr/>
        </p:nvSpPr>
        <p:spPr>
          <a:xfrm>
            <a:off x="889687" y="3857351"/>
            <a:ext cx="10243748" cy="1200329"/>
          </a:xfrm>
          <a:prstGeom prst="rect">
            <a:avLst/>
          </a:prstGeom>
          <a:noFill/>
        </p:spPr>
        <p:txBody>
          <a:bodyPr wrap="square" rtlCol="0">
            <a:spAutoFit/>
          </a:bodyPr>
          <a:lstStyle/>
          <a:p>
            <a:pPr marL="380990" indent="-380990">
              <a:buFont typeface="Arial" panose="020B0604020202020204" pitchFamily="34" charset="0"/>
              <a:buChar char="•"/>
            </a:pPr>
            <a:r>
              <a:rPr lang="en-US" sz="2400" dirty="0"/>
              <a:t>For any command that needs to use information – making a menu choice for example –  there needs to be a view, built from events that provide the information required.</a:t>
            </a:r>
          </a:p>
        </p:txBody>
      </p:sp>
    </p:spTree>
    <p:extLst>
      <p:ext uri="{BB962C8B-B14F-4D97-AF65-F5344CB8AC3E}">
        <p14:creationId xmlns:p14="http://schemas.microsoft.com/office/powerpoint/2010/main" val="24739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88F8FCD2-2FC6-F543-A9CB-ACAE1F76A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094" y="345489"/>
            <a:ext cx="4471572" cy="59620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22684-73AD-E241-83EA-2BE7B7E7BDD7}"/>
              </a:ext>
            </a:extLst>
          </p:cNvPr>
          <p:cNvSpPr txBox="1"/>
          <p:nvPr/>
        </p:nvSpPr>
        <p:spPr>
          <a:xfrm rot="16200000">
            <a:off x="676347" y="2909370"/>
            <a:ext cx="5455056" cy="748988"/>
          </a:xfrm>
          <a:prstGeom prst="rect">
            <a:avLst/>
          </a:prstGeom>
          <a:noFill/>
        </p:spPr>
        <p:txBody>
          <a:bodyPr wrap="square" rtlCol="0">
            <a:spAutoFit/>
          </a:bodyPr>
          <a:lstStyle/>
          <a:p>
            <a:r>
              <a:rPr lang="en-US" sz="4267" dirty="0"/>
              <a:t>SERVICES &amp;  FLOW</a:t>
            </a:r>
          </a:p>
        </p:txBody>
      </p:sp>
    </p:spTree>
    <p:extLst>
      <p:ext uri="{BB962C8B-B14F-4D97-AF65-F5344CB8AC3E}">
        <p14:creationId xmlns:p14="http://schemas.microsoft.com/office/powerpoint/2010/main" val="3508296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FE110E-2203-5146-8FF3-989293CE11A1}"/>
              </a:ext>
            </a:extLst>
          </p:cNvPr>
          <p:cNvPicPr>
            <a:picLocks noChangeAspect="1"/>
          </p:cNvPicPr>
          <p:nvPr/>
        </p:nvPicPr>
        <p:blipFill>
          <a:blip r:embed="rId2"/>
          <a:stretch>
            <a:fillRect/>
          </a:stretch>
        </p:blipFill>
        <p:spPr>
          <a:xfrm>
            <a:off x="1950721" y="587945"/>
            <a:ext cx="5339999" cy="4007220"/>
          </a:xfrm>
          <a:prstGeom prst="rect">
            <a:avLst/>
          </a:prstGeom>
        </p:spPr>
      </p:pic>
    </p:spTree>
    <p:extLst>
      <p:ext uri="{BB962C8B-B14F-4D97-AF65-F5344CB8AC3E}">
        <p14:creationId xmlns:p14="http://schemas.microsoft.com/office/powerpoint/2010/main" val="991027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52AA8-68F4-A646-AB87-F15AF73D2B66}"/>
              </a:ext>
            </a:extLst>
          </p:cNvPr>
          <p:cNvPicPr>
            <a:picLocks noChangeAspect="1"/>
          </p:cNvPicPr>
          <p:nvPr/>
        </p:nvPicPr>
        <p:blipFill>
          <a:blip r:embed="rId2"/>
          <a:stretch>
            <a:fillRect/>
          </a:stretch>
        </p:blipFill>
        <p:spPr>
          <a:xfrm>
            <a:off x="1397000" y="668867"/>
            <a:ext cx="9398000" cy="5520267"/>
          </a:xfrm>
          <a:prstGeom prst="rect">
            <a:avLst/>
          </a:prstGeom>
        </p:spPr>
      </p:pic>
      <p:sp>
        <p:nvSpPr>
          <p:cNvPr id="5" name="Rectangle 4">
            <a:extLst>
              <a:ext uri="{FF2B5EF4-FFF2-40B4-BE49-F238E27FC236}">
                <a16:creationId xmlns:a16="http://schemas.microsoft.com/office/drawing/2014/main" id="{04A436C3-9437-384C-AA86-11CF4E4BC20E}"/>
              </a:ext>
            </a:extLst>
          </p:cNvPr>
          <p:cNvSpPr/>
          <p:nvPr/>
        </p:nvSpPr>
        <p:spPr>
          <a:xfrm>
            <a:off x="5547810" y="4107842"/>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B140BA4A-A643-734C-BC4E-3FF5D197F1F5}"/>
              </a:ext>
            </a:extLst>
          </p:cNvPr>
          <p:cNvSpPr/>
          <p:nvPr/>
        </p:nvSpPr>
        <p:spPr>
          <a:xfrm>
            <a:off x="7171948" y="811325"/>
            <a:ext cx="3699901" cy="21648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96311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109ADA-B707-7E4C-8C52-A9BDB207E504}"/>
              </a:ext>
            </a:extLst>
          </p:cNvPr>
          <p:cNvPicPr>
            <a:picLocks noChangeAspect="1"/>
          </p:cNvPicPr>
          <p:nvPr/>
        </p:nvPicPr>
        <p:blipFill>
          <a:blip r:embed="rId3"/>
          <a:stretch>
            <a:fillRect/>
          </a:stretch>
        </p:blipFill>
        <p:spPr>
          <a:xfrm>
            <a:off x="1336564" y="0"/>
            <a:ext cx="9872133" cy="6366933"/>
          </a:xfrm>
          <a:prstGeom prst="rect">
            <a:avLst/>
          </a:prstGeom>
        </p:spPr>
      </p:pic>
      <p:sp>
        <p:nvSpPr>
          <p:cNvPr id="7" name="Rectangle 6">
            <a:extLst>
              <a:ext uri="{FF2B5EF4-FFF2-40B4-BE49-F238E27FC236}">
                <a16:creationId xmlns:a16="http://schemas.microsoft.com/office/drawing/2014/main" id="{59F2195C-89A7-8840-B47B-2EA9208CD98C}"/>
              </a:ext>
            </a:extLst>
          </p:cNvPr>
          <p:cNvSpPr/>
          <p:nvPr/>
        </p:nvSpPr>
        <p:spPr>
          <a:xfrm>
            <a:off x="2039391" y="79805"/>
            <a:ext cx="8582581" cy="241401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2569A90F-4C1E-9C4C-9937-F93B9096D361}"/>
              </a:ext>
            </a:extLst>
          </p:cNvPr>
          <p:cNvSpPr/>
          <p:nvPr/>
        </p:nvSpPr>
        <p:spPr>
          <a:xfrm>
            <a:off x="6926564" y="3833246"/>
            <a:ext cx="4282133" cy="198766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5192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B61AC-5572-CF41-B98C-5895113A3CB9}"/>
              </a:ext>
            </a:extLst>
          </p:cNvPr>
          <p:cNvPicPr>
            <a:picLocks noChangeAspect="1"/>
          </p:cNvPicPr>
          <p:nvPr/>
        </p:nvPicPr>
        <p:blipFill>
          <a:blip r:embed="rId3"/>
          <a:stretch>
            <a:fillRect/>
          </a:stretch>
        </p:blipFill>
        <p:spPr>
          <a:xfrm>
            <a:off x="2366847" y="3243506"/>
            <a:ext cx="4271020" cy="3057191"/>
          </a:xfrm>
          <a:prstGeom prst="rect">
            <a:avLst/>
          </a:prstGeom>
        </p:spPr>
      </p:pic>
      <p:pic>
        <p:nvPicPr>
          <p:cNvPr id="6" name="Picture 5">
            <a:extLst>
              <a:ext uri="{FF2B5EF4-FFF2-40B4-BE49-F238E27FC236}">
                <a16:creationId xmlns:a16="http://schemas.microsoft.com/office/drawing/2014/main" id="{9D350541-C37B-BD45-9CFE-11CC9B45BD91}"/>
              </a:ext>
            </a:extLst>
          </p:cNvPr>
          <p:cNvPicPr>
            <a:picLocks noChangeAspect="1"/>
          </p:cNvPicPr>
          <p:nvPr/>
        </p:nvPicPr>
        <p:blipFill>
          <a:blip r:embed="rId4"/>
          <a:stretch>
            <a:fillRect/>
          </a:stretch>
        </p:blipFill>
        <p:spPr>
          <a:xfrm>
            <a:off x="6014025" y="2930891"/>
            <a:ext cx="3414168" cy="2387600"/>
          </a:xfrm>
          <a:prstGeom prst="rect">
            <a:avLst/>
          </a:prstGeom>
        </p:spPr>
      </p:pic>
      <p:pic>
        <p:nvPicPr>
          <p:cNvPr id="8" name="Picture 7">
            <a:extLst>
              <a:ext uri="{FF2B5EF4-FFF2-40B4-BE49-F238E27FC236}">
                <a16:creationId xmlns:a16="http://schemas.microsoft.com/office/drawing/2014/main" id="{B826D983-8A30-3245-A26E-5F8BD9C5BAC1}"/>
              </a:ext>
            </a:extLst>
          </p:cNvPr>
          <p:cNvPicPr>
            <a:picLocks noChangeAspect="1"/>
          </p:cNvPicPr>
          <p:nvPr/>
        </p:nvPicPr>
        <p:blipFill>
          <a:blip r:embed="rId5"/>
          <a:stretch>
            <a:fillRect/>
          </a:stretch>
        </p:blipFill>
        <p:spPr>
          <a:xfrm>
            <a:off x="3230359" y="104408"/>
            <a:ext cx="4252896" cy="2826483"/>
          </a:xfrm>
          <a:prstGeom prst="rect">
            <a:avLst/>
          </a:prstGeom>
        </p:spPr>
      </p:pic>
      <p:sp>
        <p:nvSpPr>
          <p:cNvPr id="9" name="Right Arrow 8">
            <a:extLst>
              <a:ext uri="{FF2B5EF4-FFF2-40B4-BE49-F238E27FC236}">
                <a16:creationId xmlns:a16="http://schemas.microsoft.com/office/drawing/2014/main" id="{A4D8A92C-2FA1-9246-825B-A214103C7CEA}"/>
              </a:ext>
            </a:extLst>
          </p:cNvPr>
          <p:cNvSpPr/>
          <p:nvPr/>
        </p:nvSpPr>
        <p:spPr>
          <a:xfrm rot="17403009" flipH="1">
            <a:off x="4319570" y="261113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27BE3B52-26DB-A64A-AD54-9C4F1C988DAB}"/>
              </a:ext>
            </a:extLst>
          </p:cNvPr>
          <p:cNvSpPr/>
          <p:nvPr/>
        </p:nvSpPr>
        <p:spPr>
          <a:xfrm rot="10800000" flipH="1">
            <a:off x="6012598" y="3984012"/>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47CAF725-880E-7A4D-8BEE-DD4DD8D42091}"/>
              </a:ext>
            </a:extLst>
          </p:cNvPr>
          <p:cNvSpPr/>
          <p:nvPr/>
        </p:nvSpPr>
        <p:spPr>
          <a:xfrm rot="10800000" flipH="1">
            <a:off x="4315137" y="141718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B4A25E5D-789F-8546-BA45-D45D8E010F52}"/>
              </a:ext>
            </a:extLst>
          </p:cNvPr>
          <p:cNvSpPr/>
          <p:nvPr/>
        </p:nvSpPr>
        <p:spPr>
          <a:xfrm rot="10800000" flipH="1">
            <a:off x="5696510" y="140237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8B870B09-2FE1-284E-B0CF-1E79461F6A58}"/>
              </a:ext>
            </a:extLst>
          </p:cNvPr>
          <p:cNvSpPr/>
          <p:nvPr/>
        </p:nvSpPr>
        <p:spPr>
          <a:xfrm rot="5400000" flipH="1">
            <a:off x="5057273" y="422885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D51251C3-654D-094F-AFD3-1F68B4D07F58}"/>
              </a:ext>
            </a:extLst>
          </p:cNvPr>
          <p:cNvSpPr/>
          <p:nvPr/>
        </p:nvSpPr>
        <p:spPr>
          <a:xfrm rot="5400000" flipH="1">
            <a:off x="5204028" y="1698970"/>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5228C3AE-783C-A040-BFC1-192A66F679BE}"/>
              </a:ext>
            </a:extLst>
          </p:cNvPr>
          <p:cNvSpPr/>
          <p:nvPr/>
        </p:nvSpPr>
        <p:spPr>
          <a:xfrm rot="10800000" flipH="1">
            <a:off x="4315136" y="396838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Right Arrow 15">
            <a:extLst>
              <a:ext uri="{FF2B5EF4-FFF2-40B4-BE49-F238E27FC236}">
                <a16:creationId xmlns:a16="http://schemas.microsoft.com/office/drawing/2014/main" id="{09CCBAC0-3579-E841-8E77-7CD3D0FEBC32}"/>
              </a:ext>
            </a:extLst>
          </p:cNvPr>
          <p:cNvSpPr/>
          <p:nvPr/>
        </p:nvSpPr>
        <p:spPr>
          <a:xfrm rot="16200000" flipH="1">
            <a:off x="3361661" y="105768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03D5D1B2-88E9-7848-BFED-98DE45D58B73}"/>
              </a:ext>
            </a:extLst>
          </p:cNvPr>
          <p:cNvSpPr/>
          <p:nvPr/>
        </p:nvSpPr>
        <p:spPr>
          <a:xfrm rot="10800000" flipH="1">
            <a:off x="3044394" y="398401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222D9723-F8FD-2049-8A21-497555BB143D}"/>
              </a:ext>
            </a:extLst>
          </p:cNvPr>
          <p:cNvSpPr/>
          <p:nvPr/>
        </p:nvSpPr>
        <p:spPr>
          <a:xfrm rot="16200000" flipH="1">
            <a:off x="4726912" y="4252728"/>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1" name="Up-down Arrow 20">
            <a:extLst>
              <a:ext uri="{FF2B5EF4-FFF2-40B4-BE49-F238E27FC236}">
                <a16:creationId xmlns:a16="http://schemas.microsoft.com/office/drawing/2014/main" id="{761ED08F-A8E4-4E4C-AE3B-2EBF07A510A2}"/>
              </a:ext>
            </a:extLst>
          </p:cNvPr>
          <p:cNvSpPr/>
          <p:nvPr/>
        </p:nvSpPr>
        <p:spPr>
          <a:xfrm>
            <a:off x="5114328" y="4812635"/>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ight Arrow 21">
            <a:extLst>
              <a:ext uri="{FF2B5EF4-FFF2-40B4-BE49-F238E27FC236}">
                <a16:creationId xmlns:a16="http://schemas.microsoft.com/office/drawing/2014/main" id="{01624082-6951-FC4C-8FA4-2301FC144E7C}"/>
              </a:ext>
            </a:extLst>
          </p:cNvPr>
          <p:cNvSpPr/>
          <p:nvPr/>
        </p:nvSpPr>
        <p:spPr>
          <a:xfrm rot="10800000" flipH="1">
            <a:off x="8536155" y="3927516"/>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3" name="Right Arrow 22">
            <a:extLst>
              <a:ext uri="{FF2B5EF4-FFF2-40B4-BE49-F238E27FC236}">
                <a16:creationId xmlns:a16="http://schemas.microsoft.com/office/drawing/2014/main" id="{6FD4F160-FC69-0947-885F-8F2AB518D380}"/>
              </a:ext>
            </a:extLst>
          </p:cNvPr>
          <p:cNvSpPr/>
          <p:nvPr/>
        </p:nvSpPr>
        <p:spPr>
          <a:xfrm rot="16200000" flipH="1">
            <a:off x="4799221" y="173203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252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a:t>Q&amp;A</a:t>
            </a:r>
            <a:endParaRPr dirty="0"/>
          </a:p>
        </p:txBody>
      </p:sp>
      <p:sp>
        <p:nvSpPr>
          <p:cNvPr id="70" name="Google Shape;70;p14"/>
          <p:cNvSpPr txBox="1">
            <a:spLocks noGrp="1"/>
          </p:cNvSpPr>
          <p:nvPr>
            <p:ph type="title" idx="4294967295"/>
          </p:nvPr>
        </p:nvSpPr>
        <p:spPr>
          <a:xfrm>
            <a:off x="0" y="3233738"/>
            <a:ext cx="11344275" cy="503237"/>
          </a:xfrm>
          <a:prstGeom prst="rect">
            <a:avLst/>
          </a:prstGeom>
        </p:spPr>
        <p:txBody>
          <a:bodyPr spcFirstLastPara="1" vert="horz" wrap="square" lIns="0" tIns="0" rIns="0" bIns="0" rtlCol="0" anchor="t" anchorCtr="0">
            <a:noAutofit/>
          </a:bodyPr>
          <a:lstStyle/>
          <a:p>
            <a:pPr algn="ctr">
              <a:buNone/>
            </a:pPr>
            <a:r>
              <a:rPr lang="en-GB" dirty="0"/>
              <a:t>“</a:t>
            </a:r>
            <a:r>
              <a:rPr lang="en-GB" dirty="0" err="1"/>
              <a:t>Finitus</a:t>
            </a:r>
            <a:r>
              <a:rPr lang="en-GB" dirty="0"/>
              <a:t> Est”</a:t>
            </a:r>
            <a:endParaRPr dirty="0"/>
          </a:p>
        </p:txBody>
      </p:sp>
    </p:spTree>
    <p:extLst>
      <p:ext uri="{BB962C8B-B14F-4D97-AF65-F5344CB8AC3E}">
        <p14:creationId xmlns:p14="http://schemas.microsoft.com/office/powerpoint/2010/main" val="4097326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9" name="Google Shape;69;p14"/>
          <p:cNvSpPr txBox="1">
            <a:spLocks noGrp="1"/>
          </p:cNvSpPr>
          <p:nvPr>
            <p:ph type="title" idx="4294967295"/>
          </p:nvPr>
        </p:nvSpPr>
        <p:spPr>
          <a:xfrm>
            <a:off x="0" y="2457450"/>
            <a:ext cx="11344275" cy="681038"/>
          </a:xfrm>
          <a:prstGeom prst="rect">
            <a:avLst/>
          </a:prstGeom>
        </p:spPr>
        <p:txBody>
          <a:bodyPr spcFirstLastPara="1" vert="horz" wrap="square" lIns="0" tIns="0" rIns="0" bIns="0" rtlCol="0" anchor="t" anchorCtr="0">
            <a:noAutofit/>
          </a:bodyPr>
          <a:lstStyle/>
          <a:p>
            <a:pPr algn="ctr">
              <a:buNone/>
            </a:pPr>
            <a:r>
              <a:rPr lang="en-GB" dirty="0"/>
              <a:t>Promise Theory</a:t>
            </a:r>
            <a:endParaRPr dirty="0"/>
          </a:p>
        </p:txBody>
      </p:sp>
      <p:sp>
        <p:nvSpPr>
          <p:cNvPr id="70" name="Google Shape;70;p14"/>
          <p:cNvSpPr txBox="1">
            <a:spLocks noGrp="1"/>
          </p:cNvSpPr>
          <p:nvPr>
            <p:ph type="title" idx="4294967295"/>
          </p:nvPr>
        </p:nvSpPr>
        <p:spPr>
          <a:xfrm>
            <a:off x="0" y="3233738"/>
            <a:ext cx="11344275" cy="503237"/>
          </a:xfrm>
          <a:prstGeom prst="rect">
            <a:avLst/>
          </a:prstGeom>
        </p:spPr>
        <p:txBody>
          <a:bodyPr spcFirstLastPara="1" vert="horz" wrap="square" lIns="0" tIns="0" rIns="0" bIns="0" rtlCol="0" anchor="t" anchorCtr="0">
            <a:noAutofit/>
          </a:bodyPr>
          <a:lstStyle/>
          <a:p>
            <a:pPr algn="ctr">
              <a:buNone/>
            </a:pPr>
            <a:r>
              <a:rPr lang="en-GB" dirty="0"/>
              <a:t>“What Do We Owe To Each Other?” – T.M. Scanlon</a:t>
            </a:r>
            <a:endParaRPr dirty="0"/>
          </a:p>
        </p:txBody>
      </p:sp>
    </p:spTree>
    <p:extLst>
      <p:ext uri="{BB962C8B-B14F-4D97-AF65-F5344CB8AC3E}">
        <p14:creationId xmlns:p14="http://schemas.microsoft.com/office/powerpoint/2010/main" val="318601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ee the source image">
            <a:extLst>
              <a:ext uri="{FF2B5EF4-FFF2-40B4-BE49-F238E27FC236}">
                <a16:creationId xmlns:a16="http://schemas.microsoft.com/office/drawing/2014/main" id="{F1D09825-4F25-D24A-8FDF-EF051BA5F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25" y="1273997"/>
            <a:ext cx="5463076" cy="36330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229567C8-2EBA-E74F-85B0-117C0A9FC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899" y="1273997"/>
            <a:ext cx="5030419" cy="363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895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ark Burgess on Promises Best of 2015">
            <a:extLst>
              <a:ext uri="{FF2B5EF4-FFF2-40B4-BE49-F238E27FC236}">
                <a16:creationId xmlns:a16="http://schemas.microsoft.com/office/drawing/2014/main" id="{CD40F55F-1951-3F4F-A454-E82CFC1E9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316" y="1470781"/>
            <a:ext cx="7569200" cy="37422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2D5664-D3A7-2B46-83E9-A85D78D6A99D}"/>
              </a:ext>
            </a:extLst>
          </p:cNvPr>
          <p:cNvSpPr txBox="1"/>
          <p:nvPr/>
        </p:nvSpPr>
        <p:spPr>
          <a:xfrm rot="16200000">
            <a:off x="-164496" y="2927507"/>
            <a:ext cx="3822095" cy="748988"/>
          </a:xfrm>
          <a:prstGeom prst="rect">
            <a:avLst/>
          </a:prstGeom>
          <a:noFill/>
        </p:spPr>
        <p:txBody>
          <a:bodyPr wrap="square" rtlCol="0">
            <a:spAutoFit/>
          </a:bodyPr>
          <a:lstStyle/>
          <a:p>
            <a:r>
              <a:rPr lang="en-US" sz="4267" dirty="0"/>
              <a:t>Mark Burgess</a:t>
            </a:r>
          </a:p>
        </p:txBody>
      </p:sp>
    </p:spTree>
    <p:extLst>
      <p:ext uri="{BB962C8B-B14F-4D97-AF65-F5344CB8AC3E}">
        <p14:creationId xmlns:p14="http://schemas.microsoft.com/office/powerpoint/2010/main" val="1175323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20EC38-6153-AE41-9CCD-CFDED9CE81DF}"/>
              </a:ext>
            </a:extLst>
          </p:cNvPr>
          <p:cNvPicPr>
            <a:picLocks noChangeAspect="1"/>
          </p:cNvPicPr>
          <p:nvPr/>
        </p:nvPicPr>
        <p:blipFill>
          <a:blip r:embed="rId2"/>
          <a:stretch>
            <a:fillRect/>
          </a:stretch>
        </p:blipFill>
        <p:spPr>
          <a:xfrm>
            <a:off x="2274627" y="631657"/>
            <a:ext cx="7490869" cy="5371083"/>
          </a:xfrm>
          <a:prstGeom prst="rect">
            <a:avLst/>
          </a:prstGeom>
        </p:spPr>
      </p:pic>
    </p:spTree>
    <p:extLst>
      <p:ext uri="{BB962C8B-B14F-4D97-AF65-F5344CB8AC3E}">
        <p14:creationId xmlns:p14="http://schemas.microsoft.com/office/powerpoint/2010/main" val="2847604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A0351D-7B3B-EC4D-811B-FC3B9A93A90A}"/>
              </a:ext>
            </a:extLst>
          </p:cNvPr>
          <p:cNvPicPr>
            <a:picLocks noChangeAspect="1"/>
          </p:cNvPicPr>
          <p:nvPr/>
        </p:nvPicPr>
        <p:blipFill>
          <a:blip r:embed="rId2"/>
          <a:stretch>
            <a:fillRect/>
          </a:stretch>
        </p:blipFill>
        <p:spPr>
          <a:xfrm>
            <a:off x="2465696" y="490737"/>
            <a:ext cx="7589451" cy="5385136"/>
          </a:xfrm>
          <a:prstGeom prst="rect">
            <a:avLst/>
          </a:prstGeom>
        </p:spPr>
      </p:pic>
    </p:spTree>
    <p:extLst>
      <p:ext uri="{BB962C8B-B14F-4D97-AF65-F5344CB8AC3E}">
        <p14:creationId xmlns:p14="http://schemas.microsoft.com/office/powerpoint/2010/main" val="1461125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5E6EA-638A-444B-B7A2-072EE9821167}"/>
              </a:ext>
            </a:extLst>
          </p:cNvPr>
          <p:cNvPicPr>
            <a:picLocks noChangeAspect="1"/>
          </p:cNvPicPr>
          <p:nvPr/>
        </p:nvPicPr>
        <p:blipFill>
          <a:blip r:embed="rId2"/>
          <a:stretch>
            <a:fillRect/>
          </a:stretch>
        </p:blipFill>
        <p:spPr>
          <a:xfrm>
            <a:off x="2010769" y="693009"/>
            <a:ext cx="7802539" cy="4945791"/>
          </a:xfrm>
          <a:prstGeom prst="rect">
            <a:avLst/>
          </a:prstGeom>
        </p:spPr>
      </p:pic>
    </p:spTree>
    <p:extLst>
      <p:ext uri="{BB962C8B-B14F-4D97-AF65-F5344CB8AC3E}">
        <p14:creationId xmlns:p14="http://schemas.microsoft.com/office/powerpoint/2010/main" val="3096332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DB9D9-C6F3-824A-9E15-F9C4EB316B67}"/>
              </a:ext>
            </a:extLst>
          </p:cNvPr>
          <p:cNvPicPr>
            <a:picLocks noChangeAspect="1"/>
          </p:cNvPicPr>
          <p:nvPr/>
        </p:nvPicPr>
        <p:blipFill>
          <a:blip r:embed="rId2"/>
          <a:stretch>
            <a:fillRect/>
          </a:stretch>
        </p:blipFill>
        <p:spPr>
          <a:xfrm>
            <a:off x="1229621" y="847567"/>
            <a:ext cx="7307945" cy="4238947"/>
          </a:xfrm>
          <a:prstGeom prst="rect">
            <a:avLst/>
          </a:prstGeom>
        </p:spPr>
      </p:pic>
    </p:spTree>
    <p:extLst>
      <p:ext uri="{BB962C8B-B14F-4D97-AF65-F5344CB8AC3E}">
        <p14:creationId xmlns:p14="http://schemas.microsoft.com/office/powerpoint/2010/main" val="1341644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13835-65E1-0E44-80B7-DCA9EFC11634}"/>
              </a:ext>
            </a:extLst>
          </p:cNvPr>
          <p:cNvPicPr>
            <a:picLocks noChangeAspect="1"/>
          </p:cNvPicPr>
          <p:nvPr/>
        </p:nvPicPr>
        <p:blipFill>
          <a:blip r:embed="rId2"/>
          <a:stretch>
            <a:fillRect/>
          </a:stretch>
        </p:blipFill>
        <p:spPr>
          <a:xfrm>
            <a:off x="2092657" y="598099"/>
            <a:ext cx="7669809" cy="5495627"/>
          </a:xfrm>
          <a:prstGeom prst="rect">
            <a:avLst/>
          </a:prstGeom>
        </p:spPr>
      </p:pic>
    </p:spTree>
    <p:extLst>
      <p:ext uri="{BB962C8B-B14F-4D97-AF65-F5344CB8AC3E}">
        <p14:creationId xmlns:p14="http://schemas.microsoft.com/office/powerpoint/2010/main" val="245882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Promises Quotes | Promises Sayings | Promises Picture Quotes">
            <a:extLst>
              <a:ext uri="{FF2B5EF4-FFF2-40B4-BE49-F238E27FC236}">
                <a16:creationId xmlns:a16="http://schemas.microsoft.com/office/drawing/2014/main" id="{8F4579D2-A450-A642-8A1C-50F9DBB60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267" y="360884"/>
            <a:ext cx="4636399" cy="598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55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395EF4-88D8-C346-9DC7-B8850473D301}"/>
              </a:ext>
            </a:extLst>
          </p:cNvPr>
          <p:cNvPicPr>
            <a:picLocks noChangeAspect="1"/>
          </p:cNvPicPr>
          <p:nvPr/>
        </p:nvPicPr>
        <p:blipFill>
          <a:blip r:embed="rId2"/>
          <a:stretch>
            <a:fillRect/>
          </a:stretch>
        </p:blipFill>
        <p:spPr>
          <a:xfrm>
            <a:off x="2355036" y="532921"/>
            <a:ext cx="7304704" cy="5792159"/>
          </a:xfrm>
          <a:prstGeom prst="rect">
            <a:avLst/>
          </a:prstGeom>
        </p:spPr>
      </p:pic>
    </p:spTree>
    <p:extLst>
      <p:ext uri="{BB962C8B-B14F-4D97-AF65-F5344CB8AC3E}">
        <p14:creationId xmlns:p14="http://schemas.microsoft.com/office/powerpoint/2010/main" val="3148069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09FC08-2644-BC40-A79C-CAFDBAC628B1}"/>
              </a:ext>
            </a:extLst>
          </p:cNvPr>
          <p:cNvPicPr>
            <a:picLocks noChangeAspect="1"/>
          </p:cNvPicPr>
          <p:nvPr/>
        </p:nvPicPr>
        <p:blipFill>
          <a:blip r:embed="rId2"/>
          <a:stretch>
            <a:fillRect/>
          </a:stretch>
        </p:blipFill>
        <p:spPr>
          <a:xfrm>
            <a:off x="2254070" y="750986"/>
            <a:ext cx="7683861" cy="4996997"/>
          </a:xfrm>
          <a:prstGeom prst="rect">
            <a:avLst/>
          </a:prstGeom>
        </p:spPr>
      </p:pic>
    </p:spTree>
    <p:extLst>
      <p:ext uri="{BB962C8B-B14F-4D97-AF65-F5344CB8AC3E}">
        <p14:creationId xmlns:p14="http://schemas.microsoft.com/office/powerpoint/2010/main" val="491353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7F433-A392-0249-819E-BABDC3523995}"/>
              </a:ext>
            </a:extLst>
          </p:cNvPr>
          <p:cNvPicPr>
            <a:picLocks noChangeAspect="1"/>
          </p:cNvPicPr>
          <p:nvPr/>
        </p:nvPicPr>
        <p:blipFill>
          <a:blip r:embed="rId2"/>
          <a:stretch>
            <a:fillRect/>
          </a:stretch>
        </p:blipFill>
        <p:spPr>
          <a:xfrm>
            <a:off x="3584814" y="919936"/>
            <a:ext cx="5376721" cy="4746160"/>
          </a:xfrm>
          <a:prstGeom prst="rect">
            <a:avLst/>
          </a:prstGeom>
        </p:spPr>
      </p:pic>
    </p:spTree>
    <p:extLst>
      <p:ext uri="{BB962C8B-B14F-4D97-AF65-F5344CB8AC3E}">
        <p14:creationId xmlns:p14="http://schemas.microsoft.com/office/powerpoint/2010/main" val="256992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7AE2EA2E-244E-2342-8A62-9A0D19D39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633" y="1049624"/>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FDCC94D8-7AF4-6040-B93A-ACCCEBA2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779" y="897834"/>
            <a:ext cx="3759831" cy="3580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C4CCA6-FCF6-8A41-9322-479F7629B588}"/>
              </a:ext>
            </a:extLst>
          </p:cNvPr>
          <p:cNvSpPr txBox="1"/>
          <p:nvPr/>
        </p:nvSpPr>
        <p:spPr>
          <a:xfrm>
            <a:off x="729049" y="4662221"/>
            <a:ext cx="5189837" cy="461665"/>
          </a:xfrm>
          <a:prstGeom prst="rect">
            <a:avLst/>
          </a:prstGeom>
          <a:noFill/>
        </p:spPr>
        <p:txBody>
          <a:bodyPr wrap="square" rtlCol="0">
            <a:spAutoFit/>
          </a:bodyPr>
          <a:lstStyle/>
          <a:p>
            <a:r>
              <a:rPr lang="en-US" sz="2400" dirty="0"/>
              <a:t>(Message)Event – Skinny, Notification</a:t>
            </a:r>
          </a:p>
        </p:txBody>
      </p:sp>
      <p:sp>
        <p:nvSpPr>
          <p:cNvPr id="8" name="TextBox 7">
            <a:extLst>
              <a:ext uri="{FF2B5EF4-FFF2-40B4-BE49-F238E27FC236}">
                <a16:creationId xmlns:a16="http://schemas.microsoft.com/office/drawing/2014/main" id="{27B28241-F9CA-DD41-A8CB-C2EF942CA98F}"/>
              </a:ext>
            </a:extLst>
          </p:cNvPr>
          <p:cNvSpPr txBox="1"/>
          <p:nvPr/>
        </p:nvSpPr>
        <p:spPr>
          <a:xfrm>
            <a:off x="6769000" y="4662219"/>
            <a:ext cx="3919595" cy="461665"/>
          </a:xfrm>
          <a:prstGeom prst="rect">
            <a:avLst/>
          </a:prstGeom>
          <a:noFill/>
        </p:spPr>
        <p:txBody>
          <a:bodyPr wrap="square" rtlCol="0">
            <a:spAutoFit/>
          </a:bodyPr>
          <a:lstStyle/>
          <a:p>
            <a:r>
              <a:rPr lang="en-US" sz="2400" dirty="0"/>
              <a:t>(Message)Document – Fat</a:t>
            </a:r>
          </a:p>
        </p:txBody>
      </p:sp>
      <p:sp>
        <p:nvSpPr>
          <p:cNvPr id="9" name="TextBox 8">
            <a:extLst>
              <a:ext uri="{FF2B5EF4-FFF2-40B4-BE49-F238E27FC236}">
                <a16:creationId xmlns:a16="http://schemas.microsoft.com/office/drawing/2014/main" id="{CAA730A9-CF7A-A249-BEBA-EA5F3384A070}"/>
              </a:ext>
            </a:extLst>
          </p:cNvPr>
          <p:cNvSpPr txBox="1"/>
          <p:nvPr/>
        </p:nvSpPr>
        <p:spPr>
          <a:xfrm>
            <a:off x="1121664" y="5255181"/>
            <a:ext cx="4437889" cy="461665"/>
          </a:xfrm>
          <a:prstGeom prst="rect">
            <a:avLst/>
          </a:prstGeom>
          <a:noFill/>
        </p:spPr>
        <p:txBody>
          <a:bodyPr wrap="square" rtlCol="0">
            <a:spAutoFit/>
          </a:bodyPr>
          <a:lstStyle/>
          <a:p>
            <a:pPr algn="ctr"/>
            <a:r>
              <a:rPr lang="en-US" sz="2400" dirty="0"/>
              <a:t>Discrete, Immediately Actioned</a:t>
            </a:r>
          </a:p>
        </p:txBody>
      </p:sp>
      <p:sp>
        <p:nvSpPr>
          <p:cNvPr id="10" name="TextBox 9">
            <a:extLst>
              <a:ext uri="{FF2B5EF4-FFF2-40B4-BE49-F238E27FC236}">
                <a16:creationId xmlns:a16="http://schemas.microsoft.com/office/drawing/2014/main" id="{3CF382A0-A2BA-ED49-8BD5-D6854BB7129E}"/>
              </a:ext>
            </a:extLst>
          </p:cNvPr>
          <p:cNvSpPr txBox="1"/>
          <p:nvPr/>
        </p:nvSpPr>
        <p:spPr>
          <a:xfrm>
            <a:off x="6161061" y="5255181"/>
            <a:ext cx="4437889" cy="461665"/>
          </a:xfrm>
          <a:prstGeom prst="rect">
            <a:avLst/>
          </a:prstGeom>
          <a:noFill/>
        </p:spPr>
        <p:txBody>
          <a:bodyPr wrap="square" rtlCol="0">
            <a:spAutoFit/>
          </a:bodyPr>
          <a:lstStyle/>
          <a:p>
            <a:pPr algn="ctr"/>
            <a:r>
              <a:rPr lang="en-US" sz="2400" dirty="0"/>
              <a:t>Series, Supports Action</a:t>
            </a:r>
          </a:p>
        </p:txBody>
      </p:sp>
    </p:spTree>
    <p:extLst>
      <p:ext uri="{BB962C8B-B14F-4D97-AF65-F5344CB8AC3E}">
        <p14:creationId xmlns:p14="http://schemas.microsoft.com/office/powerpoint/2010/main" val="2695423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D1791B-959F-9F46-B861-387ECCA32662}"/>
              </a:ext>
            </a:extLst>
          </p:cNvPr>
          <p:cNvPicPr>
            <a:picLocks noChangeAspect="1"/>
          </p:cNvPicPr>
          <p:nvPr/>
        </p:nvPicPr>
        <p:blipFill>
          <a:blip r:embed="rId2"/>
          <a:stretch>
            <a:fillRect/>
          </a:stretch>
        </p:blipFill>
        <p:spPr>
          <a:xfrm>
            <a:off x="2028966" y="603335"/>
            <a:ext cx="7979876" cy="5408503"/>
          </a:xfrm>
          <a:prstGeom prst="rect">
            <a:avLst/>
          </a:prstGeom>
        </p:spPr>
      </p:pic>
    </p:spTree>
    <p:extLst>
      <p:ext uri="{BB962C8B-B14F-4D97-AF65-F5344CB8AC3E}">
        <p14:creationId xmlns:p14="http://schemas.microsoft.com/office/powerpoint/2010/main" val="2693467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229A3D-16E7-3A4F-B144-721AB93DC45C}"/>
              </a:ext>
            </a:extLst>
          </p:cNvPr>
          <p:cNvPicPr>
            <a:picLocks noChangeAspect="1"/>
          </p:cNvPicPr>
          <p:nvPr/>
        </p:nvPicPr>
        <p:blipFill>
          <a:blip r:embed="rId3"/>
          <a:stretch>
            <a:fillRect/>
          </a:stretch>
        </p:blipFill>
        <p:spPr>
          <a:xfrm>
            <a:off x="851504" y="1435381"/>
            <a:ext cx="5088283" cy="3448675"/>
          </a:xfrm>
          <a:prstGeom prst="rect">
            <a:avLst/>
          </a:prstGeom>
        </p:spPr>
      </p:pic>
      <p:pic>
        <p:nvPicPr>
          <p:cNvPr id="6" name="Picture 5">
            <a:extLst>
              <a:ext uri="{FF2B5EF4-FFF2-40B4-BE49-F238E27FC236}">
                <a16:creationId xmlns:a16="http://schemas.microsoft.com/office/drawing/2014/main" id="{05BAFB18-67C8-C347-9F3C-0D09D2A82DFE}"/>
              </a:ext>
            </a:extLst>
          </p:cNvPr>
          <p:cNvPicPr>
            <a:picLocks noChangeAspect="1"/>
          </p:cNvPicPr>
          <p:nvPr/>
        </p:nvPicPr>
        <p:blipFill>
          <a:blip r:embed="rId4"/>
          <a:stretch>
            <a:fillRect/>
          </a:stretch>
        </p:blipFill>
        <p:spPr>
          <a:xfrm>
            <a:off x="6603655" y="1435382"/>
            <a:ext cx="4523144" cy="3586561"/>
          </a:xfrm>
          <a:prstGeom prst="rect">
            <a:avLst/>
          </a:prstGeom>
        </p:spPr>
      </p:pic>
    </p:spTree>
    <p:extLst>
      <p:ext uri="{BB962C8B-B14F-4D97-AF65-F5344CB8AC3E}">
        <p14:creationId xmlns:p14="http://schemas.microsoft.com/office/powerpoint/2010/main" val="218813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907" y="495610"/>
            <a:ext cx="7406888" cy="555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7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441" y="503947"/>
            <a:ext cx="5850107" cy="585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263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922</Words>
  <Application>Microsoft Macintosh PowerPoint</Application>
  <PresentationFormat>Widescreen</PresentationFormat>
  <Paragraphs>60</Paragraphs>
  <Slides>71</Slides>
  <Notes>21</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Inter-Regular</vt:lpstr>
      <vt:lpstr>Office Theme</vt:lpstr>
      <vt:lpstr>Hustle and Flow</vt:lpstr>
      <vt:lpstr>What Communication Style?</vt:lpstr>
      <vt:lpstr>Agenda</vt:lpstr>
      <vt:lpstr>Paper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“Πάντα ῥεῖ  – Everything flows”  ( Heraclitus of Ephesus, ca. 500 BCE)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 in these heels every day and you never seen me fall down once!” – Nola, Hustle and Flow</vt:lpstr>
      <vt:lpstr>What Communication Style?</vt:lpstr>
      <vt:lpstr>PowerPoint Presentation</vt:lpstr>
      <vt:lpstr>PowerPoint Presentation</vt:lpstr>
      <vt:lpstr>PowerPoint Presentation</vt:lpstr>
      <vt:lpstr>PowerPoint Presentation</vt:lpstr>
      <vt:lpstr>Event Storming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Modelling</vt:lpstr>
      <vt:lpstr>PowerPoint Presentation</vt:lpstr>
      <vt:lpstr>PowerPoint Presentation</vt:lpstr>
      <vt:lpstr>PowerPoint Presentation</vt:lpstr>
      <vt:lpstr>PowerPoint Presentation</vt:lpstr>
      <vt:lpstr>PowerPoint Presentation</vt:lpstr>
      <vt:lpstr>Q&amp;A</vt:lpstr>
      <vt:lpstr>Promise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7</cp:revision>
  <dcterms:created xsi:type="dcterms:W3CDTF">2021-11-29T19:59:44Z</dcterms:created>
  <dcterms:modified xsi:type="dcterms:W3CDTF">2021-11-29T20:58:38Z</dcterms:modified>
</cp:coreProperties>
</file>